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70" r:id="rId1"/>
  </p:sldMasterIdLst>
  <p:notesMasterIdLst>
    <p:notesMasterId r:id="rId25"/>
  </p:notesMasterIdLst>
  <p:handoutMasterIdLst>
    <p:handoutMasterId r:id="rId26"/>
  </p:handoutMasterIdLst>
  <p:sldIdLst>
    <p:sldId id="347" r:id="rId2"/>
    <p:sldId id="348" r:id="rId3"/>
    <p:sldId id="371" r:id="rId4"/>
    <p:sldId id="388" r:id="rId5"/>
    <p:sldId id="389" r:id="rId6"/>
    <p:sldId id="392" r:id="rId7"/>
    <p:sldId id="370" r:id="rId8"/>
    <p:sldId id="391" r:id="rId9"/>
    <p:sldId id="358" r:id="rId10"/>
    <p:sldId id="360" r:id="rId11"/>
    <p:sldId id="390" r:id="rId12"/>
    <p:sldId id="393" r:id="rId13"/>
    <p:sldId id="364" r:id="rId14"/>
    <p:sldId id="375" r:id="rId15"/>
    <p:sldId id="332" r:id="rId16"/>
    <p:sldId id="376" r:id="rId17"/>
    <p:sldId id="398" r:id="rId18"/>
    <p:sldId id="387" r:id="rId19"/>
    <p:sldId id="394" r:id="rId20"/>
    <p:sldId id="396" r:id="rId21"/>
    <p:sldId id="397" r:id="rId22"/>
    <p:sldId id="395" r:id="rId23"/>
    <p:sldId id="386" r:id="rId24"/>
  </p:sldIdLst>
  <p:sldSz cx="9144000" cy="6858000" type="screen4x3"/>
  <p:notesSz cx="7035800" cy="91948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6">
          <p15:clr>
            <a:srgbClr val="A4A3A4"/>
          </p15:clr>
        </p15:guide>
        <p15:guide id="2" pos="22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68" autoAdjust="0"/>
    <p:restoredTop sz="90895"/>
  </p:normalViewPr>
  <p:slideViewPr>
    <p:cSldViewPr>
      <p:cViewPr varScale="1">
        <p:scale>
          <a:sx n="101" d="100"/>
          <a:sy n="101" d="100"/>
        </p:scale>
        <p:origin x="161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802"/>
    </p:cViewPr>
  </p:sorterViewPr>
  <p:notesViewPr>
    <p:cSldViewPr>
      <p:cViewPr>
        <p:scale>
          <a:sx n="66" d="100"/>
          <a:sy n="66" d="100"/>
        </p:scale>
        <p:origin x="-1944" y="-126"/>
      </p:cViewPr>
      <p:guideLst>
        <p:guide orient="horz" pos="2896"/>
        <p:guide pos="22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>
            <a:extLst>
              <a:ext uri="{FF2B5EF4-FFF2-40B4-BE49-F238E27FC236}">
                <a16:creationId xmlns:a16="http://schemas.microsoft.com/office/drawing/2014/main" id="{DA982335-13D0-0C2D-14E7-5C829E9A9AA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64867" name="Rectangle 3">
            <a:extLst>
              <a:ext uri="{FF2B5EF4-FFF2-40B4-BE49-F238E27FC236}">
                <a16:creationId xmlns:a16="http://schemas.microsoft.com/office/drawing/2014/main" id="{0A3B1AFB-06C4-C68E-5B6B-E46084CDD12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64868" name="Rectangle 4">
            <a:extLst>
              <a:ext uri="{FF2B5EF4-FFF2-40B4-BE49-F238E27FC236}">
                <a16:creationId xmlns:a16="http://schemas.microsoft.com/office/drawing/2014/main" id="{6933FDEF-1B22-ED5F-AA10-E3544BAB0DF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64869" name="Rectangle 5">
            <a:extLst>
              <a:ext uri="{FF2B5EF4-FFF2-40B4-BE49-F238E27FC236}">
                <a16:creationId xmlns:a16="http://schemas.microsoft.com/office/drawing/2014/main" id="{B27FE20F-0F2B-0AA2-71F5-12693D49875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7630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B0AA2F1-0FA0-9041-B7D6-FF915753873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3074">
            <a:extLst>
              <a:ext uri="{FF2B5EF4-FFF2-40B4-BE49-F238E27FC236}">
                <a16:creationId xmlns:a16="http://schemas.microsoft.com/office/drawing/2014/main" id="{6A126B8F-D35D-06C2-8801-F3A1003C5BC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71363" name="Rectangle 3075">
            <a:extLst>
              <a:ext uri="{FF2B5EF4-FFF2-40B4-BE49-F238E27FC236}">
                <a16:creationId xmlns:a16="http://schemas.microsoft.com/office/drawing/2014/main" id="{BBB3D48E-D07A-8655-9E6A-BF336656666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71364" name="Rectangle 3076">
            <a:extLst>
              <a:ext uri="{FF2B5EF4-FFF2-40B4-BE49-F238E27FC236}">
                <a16:creationId xmlns:a16="http://schemas.microsoft.com/office/drawing/2014/main" id="{10263B72-E470-447E-78CD-B5129BE26D27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1365" name="Rectangle 3077">
            <a:extLst>
              <a:ext uri="{FF2B5EF4-FFF2-40B4-BE49-F238E27FC236}">
                <a16:creationId xmlns:a16="http://schemas.microsoft.com/office/drawing/2014/main" id="{E8D6D6F3-9424-A066-6D3D-8409659F554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1816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0"/>
            <a:r>
              <a:rPr lang="en-US" altLang="en-US"/>
              <a:t>Second level</a:t>
            </a:r>
          </a:p>
          <a:p>
            <a:pPr lvl="0"/>
            <a:r>
              <a:rPr lang="en-US" altLang="en-US"/>
              <a:t>Third level</a:t>
            </a:r>
          </a:p>
          <a:p>
            <a:pPr lvl="0"/>
            <a:r>
              <a:rPr lang="en-US" altLang="en-US"/>
              <a:t>Fourth level</a:t>
            </a:r>
          </a:p>
          <a:p>
            <a:pPr lvl="0"/>
            <a:r>
              <a:rPr lang="en-US" altLang="en-US"/>
              <a:t>Fifth level</a:t>
            </a:r>
          </a:p>
        </p:txBody>
      </p:sp>
      <p:sp>
        <p:nvSpPr>
          <p:cNvPr id="271366" name="Rectangle 3078">
            <a:extLst>
              <a:ext uri="{FF2B5EF4-FFF2-40B4-BE49-F238E27FC236}">
                <a16:creationId xmlns:a16="http://schemas.microsoft.com/office/drawing/2014/main" id="{CCAB8FC2-168F-C3B2-0353-ED50C875723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71367" name="Rectangle 3079">
            <a:extLst>
              <a:ext uri="{FF2B5EF4-FFF2-40B4-BE49-F238E27FC236}">
                <a16:creationId xmlns:a16="http://schemas.microsoft.com/office/drawing/2014/main" id="{E2B8A0E5-45D2-CF6A-99C0-D1FCBF7135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7630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8DDFC43-946B-5741-825A-01989813B2B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AF3D5-DB5C-2D7E-7D35-C580DC55BA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B68FD4-EFD1-17AB-977F-73A8936B36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59E1DB-8E66-5477-5584-7FC8B44A3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Jabin White</a:t>
            </a:r>
            <a:endParaRPr lang="en-US" altLang="en-US" b="0" i="0">
              <a:latin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D4812-5ED8-CF30-7AD1-C5E29C2EB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749F9-9580-E753-AE51-66C73EFCF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3BCA0-225C-F842-8DD3-46DFF7CC643E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459790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D1267-F27C-96E0-D9CB-51F147BD7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67B72B-491F-B483-CB73-85BADF1D90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E7D79-6029-F03C-29CF-D3EE86451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Jabin White</a:t>
            </a:r>
            <a:endParaRPr lang="en-US" altLang="en-US" b="0" i="0">
              <a:latin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DF2006-542D-1A19-EF30-D66168256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7DA6D8-585C-E3DF-D9D4-472EDC5CE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89C86-DBD6-7A44-BDE2-BC62D676ACEC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089764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232F10-3489-BEC9-B741-B193D05325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B29561-873D-2DF3-C888-2201CB8F15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0277B-ED6F-D812-28FB-22B37EEFB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Jabin White</a:t>
            </a:r>
            <a:endParaRPr lang="en-US" altLang="en-US" b="0" i="0">
              <a:latin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CAA3DC-3705-B0A0-37AE-1D8FAECD8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B7D14-2F2E-B48E-3071-90053B8C2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1720A8-85D4-914B-AA01-0F0BC1229554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00195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FEDB3-9AC0-1682-533B-2526DFB29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49ACF-5D2B-71DB-753C-5E85ECBD4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00BA7-E756-81B4-E87F-9DFF8FA66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Jabin White</a:t>
            </a:r>
            <a:endParaRPr lang="en-US" altLang="en-US" b="0" i="0">
              <a:latin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73E4B2-FD77-D257-4044-B29806DAB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FD4FD-30B7-E49E-A992-E8FE81042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5D5CF-8D5D-1C4F-B708-726BAC27C46D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093543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F6B01-B0E9-31C7-6389-85E59DB6B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923007-F540-1F0E-617F-8AD72338D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AB35B-CAB6-E508-BB57-C746A344B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Jabin White</a:t>
            </a:r>
            <a:endParaRPr lang="en-US" altLang="en-US" b="0" i="0">
              <a:latin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4E67-8793-92C9-7CB7-43CC3503E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3F72A5-E0D0-004F-1A51-C22D21600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09737-32C3-5F41-8D89-3ABEBD108410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171176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82A7B-8177-8565-3F08-3C49A75D1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19538-CFE4-03F5-B5A5-3EA04028E5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1D725F-B8BD-015D-ECA5-47A30D4C14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D160BE-E4B2-AF7A-4CB3-6280AA284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Jabin White</a:t>
            </a:r>
            <a:endParaRPr lang="en-US" altLang="en-US" b="0" i="0">
              <a:latin typeface="Times New Roman" panose="02020603050405020304" pitchFamily="18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7F150A-C62F-7746-6FB5-4E525084F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0571FD-211B-A98B-1841-731218BE2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25BD80-A2D3-CA48-90D6-FC6A21CD250E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359421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09B84-DB80-4F12-7B17-AC683705B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F808E0-770E-01B1-0C73-FB746BD24C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60FEA0-15A6-7E99-ADCA-BA467C1057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E9C83A-15AE-35A1-F6C7-0624E3BFBF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D44E5D-95FF-0DAA-460E-52D537911D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CD0BF3-5CF1-EFE4-F6B8-0605FA68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Jabin White</a:t>
            </a:r>
            <a:endParaRPr lang="en-US" altLang="en-US" b="0" i="0">
              <a:latin typeface="Times New Roman" panose="02020603050405020304" pitchFamily="18" charset="0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59A1A6-2852-1636-14DB-78C8C40F8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702A69-C96B-89AB-AA53-C564A6A3E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48B3F-B892-1F40-A0D9-FA4CD6FA63B2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939845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24620-0E7C-D60C-92BC-4B4F35BE9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6F5769-D1A9-9E4A-932D-087A00B4E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Jabin White</a:t>
            </a:r>
            <a:endParaRPr lang="en-US" altLang="en-US" b="0" i="0">
              <a:latin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FB4277-26F2-C6F2-0DA6-826ACC388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040741-53F7-CEDF-6747-2D86D71B1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79692-0B73-2640-B3CC-6793E2F56DB2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183921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0B455B-E491-7FAD-C892-2460FD56A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Jabin White</a:t>
            </a:r>
            <a:endParaRPr lang="en-US" altLang="en-US" b="0" i="0">
              <a:latin typeface="Times New Roman" panose="02020603050405020304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D6CAEA-EC1C-D0ED-E298-7054C484E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E3738F-DCFE-AEB2-1C76-81CB74265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AA9DF-06AF-084B-AD08-2F8543D3F61A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380126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EFAE5-7A33-5DA2-D709-C77569C3C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9F5D9-3297-E3A7-8041-96AB24033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48E68A-5B34-BA32-31BF-1CF3CBE655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1255E2-154D-CAA7-CD52-303642392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Jabin White</a:t>
            </a:r>
            <a:endParaRPr lang="en-US" altLang="en-US" b="0" i="0">
              <a:latin typeface="Times New Roman" panose="02020603050405020304" pitchFamily="18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CD8A3A-C527-7A17-CE52-B7BE7919E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AE0500-D210-D710-B16C-824EA2119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B0DF0-CD19-124F-B5E9-2C621EA9E448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455805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CEEC9-298E-231D-D5C4-88C1C16D7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47EB7F-3FEE-BD07-7838-5D427088B4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DE9CCA-F108-EDCE-3254-A55A991073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2E7350-23C4-D176-867A-1C89BB330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Jabin White</a:t>
            </a:r>
            <a:endParaRPr lang="en-US" altLang="en-US" b="0" i="0">
              <a:latin typeface="Times New Roman" panose="02020603050405020304" pitchFamily="18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F53404-B499-A0F3-C887-BEE3538BA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006DF0-D631-2D73-0441-B27C68133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618AF3-916F-5246-A5E2-3956B4CD03B0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546668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>
            <a:extLst>
              <a:ext uri="{FF2B5EF4-FFF2-40B4-BE49-F238E27FC236}">
                <a16:creationId xmlns:a16="http://schemas.microsoft.com/office/drawing/2014/main" id="{66EA34D7-EDAA-AAE3-29B6-DD2AB2C4E1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95939" name="Rectangle 3">
            <a:extLst>
              <a:ext uri="{FF2B5EF4-FFF2-40B4-BE49-F238E27FC236}">
                <a16:creationId xmlns:a16="http://schemas.microsoft.com/office/drawing/2014/main" id="{D6A2EC21-4CC8-A9D9-7D22-AA0539ED9A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5940" name="Rectangle 4">
            <a:extLst>
              <a:ext uri="{FF2B5EF4-FFF2-40B4-BE49-F238E27FC236}">
                <a16:creationId xmlns:a16="http://schemas.microsoft.com/office/drawing/2014/main" id="{4313340A-ABEB-3080-B974-EDAE01B364E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 b="1">
                <a:latin typeface="+mn-lt"/>
              </a:defRPr>
            </a:lvl1pPr>
          </a:lstStyle>
          <a:p>
            <a:r>
              <a:rPr lang="en-US" altLang="en-US"/>
              <a:t>Jabin White</a:t>
            </a:r>
            <a:endParaRPr lang="en-US" altLang="en-US" b="0" i="0">
              <a:latin typeface="Times New Roman" panose="02020603050405020304" pitchFamily="18" charset="0"/>
            </a:endParaRPr>
          </a:p>
        </p:txBody>
      </p:sp>
      <p:sp>
        <p:nvSpPr>
          <p:cNvPr id="295941" name="Rectangle 5">
            <a:extLst>
              <a:ext uri="{FF2B5EF4-FFF2-40B4-BE49-F238E27FC236}">
                <a16:creationId xmlns:a16="http://schemas.microsoft.com/office/drawing/2014/main" id="{A94ADF85-30A4-012D-AC5A-9375497663E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endParaRPr lang="en-US" altLang="en-US"/>
          </a:p>
        </p:txBody>
      </p:sp>
      <p:sp>
        <p:nvSpPr>
          <p:cNvPr id="295942" name="Rectangle 6">
            <a:extLst>
              <a:ext uri="{FF2B5EF4-FFF2-40B4-BE49-F238E27FC236}">
                <a16:creationId xmlns:a16="http://schemas.microsoft.com/office/drawing/2014/main" id="{7CC4B502-B3E8-59E7-F63D-9403AEE6751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fld id="{5C122FC0-09DC-C344-95AA-3580385F8714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  <p:pic>
        <p:nvPicPr>
          <p:cNvPr id="295943" name="Picture 7">
            <a:extLst>
              <a:ext uri="{FF2B5EF4-FFF2-40B4-BE49-F238E27FC236}">
                <a16:creationId xmlns:a16="http://schemas.microsoft.com/office/drawing/2014/main" id="{77240DDA-CA07-3D63-C08F-89DD5A7850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8125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>
    <p:random/>
  </p:transition>
  <p:hf sldNum="0" hdr="0" ftr="0"/>
  <p:txStyles>
    <p:titleStyle>
      <a:lvl1pPr algn="l" rtl="0" eaLnBrk="0" fontAlgn="base" hangingPunct="0">
        <a:lnSpc>
          <a:spcPct val="104000"/>
        </a:lnSpc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0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10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10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10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anose="020B0604020202020204" pitchFamily="34" charset="0"/>
        </a:defRPr>
      </a:lvl5pPr>
      <a:lvl6pPr marL="457200" algn="l" rtl="0" eaLnBrk="0" fontAlgn="base" hangingPunct="0">
        <a:lnSpc>
          <a:spcPct val="10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anose="020B0604020202020204" pitchFamily="34" charset="0"/>
        </a:defRPr>
      </a:lvl6pPr>
      <a:lvl7pPr marL="914400" algn="l" rtl="0" eaLnBrk="0" fontAlgn="base" hangingPunct="0">
        <a:lnSpc>
          <a:spcPct val="10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anose="020B0604020202020204" pitchFamily="34" charset="0"/>
        </a:defRPr>
      </a:lvl7pPr>
      <a:lvl8pPr marL="1371600" algn="l" rtl="0" eaLnBrk="0" fontAlgn="base" hangingPunct="0">
        <a:lnSpc>
          <a:spcPct val="10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anose="020B0604020202020204" pitchFamily="34" charset="0"/>
        </a:defRPr>
      </a:lvl8pPr>
      <a:lvl9pPr marL="1828800" algn="l" rtl="0" eaLnBrk="0" fontAlgn="base" hangingPunct="0">
        <a:lnSpc>
          <a:spcPct val="10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file:///E:/ampa2001/demo/ampa.htm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hyperlink" Target="file:///E:/ampa2001/RiskManagementPlan.xls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31015A1-D520-8E13-6F8E-761889DAC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Jabin White</a:t>
            </a:r>
            <a:endParaRPr lang="en-US" altLang="en-US" b="0" i="0">
              <a:latin typeface="Times New Roman" panose="02020603050405020304" pitchFamily="18" charset="0"/>
            </a:endParaRPr>
          </a:p>
        </p:txBody>
      </p:sp>
      <p:sp>
        <p:nvSpPr>
          <p:cNvPr id="218114" name="Rectangle 2">
            <a:extLst>
              <a:ext uri="{FF2B5EF4-FFF2-40B4-BE49-F238E27FC236}">
                <a16:creationId xmlns:a16="http://schemas.microsoft.com/office/drawing/2014/main" id="{99FB940A-B95C-608A-EEEE-3AC02B458F6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00200" y="-663575"/>
            <a:ext cx="6248400" cy="5130800"/>
          </a:xfrm>
        </p:spPr>
        <p:txBody>
          <a:bodyPr anchor="ctr"/>
          <a:lstStyle/>
          <a:p>
            <a:pPr algn="l"/>
            <a:r>
              <a:rPr lang="en-US" altLang="en-US" sz="3600"/>
              <a:t>Content Convergence:</a:t>
            </a:r>
            <a:br>
              <a:rPr lang="en-US" altLang="en-US" sz="3600"/>
            </a:br>
            <a:r>
              <a:rPr lang="en-US" altLang="en-US" sz="2400"/>
              <a:t>Formats and Functionality</a:t>
            </a:r>
            <a:endParaRPr lang="en-US" altLang="en-US" sz="3200"/>
          </a:p>
        </p:txBody>
      </p:sp>
      <p:sp>
        <p:nvSpPr>
          <p:cNvPr id="218115" name="Rectangle 3">
            <a:extLst>
              <a:ext uri="{FF2B5EF4-FFF2-40B4-BE49-F238E27FC236}">
                <a16:creationId xmlns:a16="http://schemas.microsoft.com/office/drawing/2014/main" id="{4CE3427C-E3A1-F236-CFF9-B93360236F1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4267200"/>
            <a:ext cx="7696200" cy="2195513"/>
          </a:xfrm>
        </p:spPr>
        <p:txBody>
          <a:bodyPr/>
          <a:lstStyle/>
          <a:p>
            <a:r>
              <a:rPr lang="en-US" altLang="en-US" sz="2000"/>
              <a:t>Jabin White</a:t>
            </a:r>
          </a:p>
          <a:p>
            <a:r>
              <a:rPr lang="en-US" altLang="en-US" sz="2000"/>
              <a:t>Exec. Director, Electronic Publishing Services</a:t>
            </a:r>
          </a:p>
          <a:p>
            <a:r>
              <a:rPr lang="en-US" altLang="en-US" sz="2000"/>
              <a:t>Harcourt Health Sciences</a:t>
            </a:r>
          </a:p>
          <a:p>
            <a:r>
              <a:rPr lang="en-US" altLang="en-US" sz="2000"/>
              <a:t>AMPA Annual Seminar</a:t>
            </a:r>
          </a:p>
          <a:p>
            <a:r>
              <a:rPr lang="en-US" altLang="en-US" sz="2000"/>
              <a:t>July 12, 2001, Philadelphia, PA</a:t>
            </a:r>
            <a:endParaRPr lang="en-US" altLang="en-US"/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6BE9133-A322-EAFB-CF60-4802CF071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Jabin White</a:t>
            </a:r>
            <a:endParaRPr lang="en-US" altLang="en-US" b="0" i="0">
              <a:latin typeface="Times New Roman" panose="02020603050405020304" pitchFamily="18" charset="0"/>
            </a:endParaRPr>
          </a:p>
        </p:txBody>
      </p:sp>
      <p:sp>
        <p:nvSpPr>
          <p:cNvPr id="231426" name="Rectangle 2">
            <a:extLst>
              <a:ext uri="{FF2B5EF4-FFF2-40B4-BE49-F238E27FC236}">
                <a16:creationId xmlns:a16="http://schemas.microsoft.com/office/drawing/2014/main" id="{EA0ECFFC-5854-824B-2944-DAECF3ECC0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14363"/>
            <a:ext cx="7772400" cy="606425"/>
          </a:xfrm>
        </p:spPr>
        <p:txBody>
          <a:bodyPr/>
          <a:lstStyle/>
          <a:p>
            <a:r>
              <a:rPr lang="en-US" altLang="en-US"/>
              <a:t>Decisions, Decisions</a:t>
            </a:r>
          </a:p>
        </p:txBody>
      </p:sp>
      <p:sp>
        <p:nvSpPr>
          <p:cNvPr id="231427" name="Rectangle 3">
            <a:extLst>
              <a:ext uri="{FF2B5EF4-FFF2-40B4-BE49-F238E27FC236}">
                <a16:creationId xmlns:a16="http://schemas.microsoft.com/office/drawing/2014/main" id="{CA4E9D3F-EBBC-8665-6108-20AC37614F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en-US" sz="2000"/>
              <a:t>Decision to move tagging upstream in the publishing cycle must be an individual one</a:t>
            </a:r>
          </a:p>
          <a:p>
            <a:r>
              <a:rPr lang="en-US" altLang="en-US" sz="2000"/>
              <a:t>A business decision, not a technology decision</a:t>
            </a:r>
          </a:p>
          <a:p>
            <a:r>
              <a:rPr lang="en-US" altLang="en-US" sz="2000"/>
              <a:t>The more information, the better</a:t>
            </a:r>
          </a:p>
          <a:p>
            <a:pPr lvl="1"/>
            <a:r>
              <a:rPr lang="en-US" altLang="en-US" sz="2000"/>
              <a:t>By its nature, SGML/XML is a very “open” community</a:t>
            </a:r>
            <a:endParaRPr lang="en-US" altLang="en-US"/>
          </a:p>
          <a:p>
            <a:r>
              <a:rPr lang="en-US" altLang="en-US" sz="2000"/>
              <a:t>Get help!  Lots available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47D8A83-097B-0FFC-BA92-F6CC2A6F7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Jabin White</a:t>
            </a:r>
            <a:endParaRPr lang="en-US" altLang="en-US" b="0" i="0">
              <a:latin typeface="Times New Roman" panose="02020603050405020304" pitchFamily="18" charset="0"/>
            </a:endParaRPr>
          </a:p>
        </p:txBody>
      </p:sp>
      <p:sp>
        <p:nvSpPr>
          <p:cNvPr id="299010" name="Rectangle 2">
            <a:extLst>
              <a:ext uri="{FF2B5EF4-FFF2-40B4-BE49-F238E27FC236}">
                <a16:creationId xmlns:a16="http://schemas.microsoft.com/office/drawing/2014/main" id="{008CE86E-16CE-ECC0-852E-0CCF5E3BA1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Authoring/Editing Tools</a:t>
            </a:r>
          </a:p>
        </p:txBody>
      </p:sp>
      <p:sp>
        <p:nvSpPr>
          <p:cNvPr id="299011" name="Rectangle 3">
            <a:extLst>
              <a:ext uri="{FF2B5EF4-FFF2-40B4-BE49-F238E27FC236}">
                <a16:creationId xmlns:a16="http://schemas.microsoft.com/office/drawing/2014/main" id="{27F0E5B9-FA46-051E-2735-7B641C254C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Examine current tools in use</a:t>
            </a:r>
          </a:p>
          <a:p>
            <a:r>
              <a:rPr lang="en-US" altLang="en-US"/>
              <a:t>Examine *how* they are being used</a:t>
            </a:r>
          </a:p>
          <a:p>
            <a:r>
              <a:rPr lang="en-US" altLang="en-US"/>
              <a:t>If nothing else, demand consistency across organization (different tools mean different output)</a:t>
            </a:r>
          </a:p>
          <a:p>
            <a:r>
              <a:rPr lang="en-US" altLang="en-US"/>
              <a:t>Keep end users’ needs in mind</a:t>
            </a:r>
          </a:p>
          <a:p>
            <a:r>
              <a:rPr lang="en-US" altLang="en-US"/>
              <a:t>Show users the benefits of using consistent, structured tools</a:t>
            </a:r>
          </a:p>
          <a:p>
            <a:r>
              <a:rPr lang="en-US" altLang="en-US"/>
              <a:t>“Classes” of tools</a:t>
            </a:r>
          </a:p>
          <a:p>
            <a:pPr lvl="1"/>
            <a:r>
              <a:rPr lang="en-US" altLang="en-US"/>
              <a:t>MS Word plug-ins (WorxSE, I4I’s S4/Text)</a:t>
            </a:r>
          </a:p>
          <a:p>
            <a:pPr lvl="1"/>
            <a:r>
              <a:rPr lang="en-US" altLang="en-US"/>
              <a:t>Structured tools (Xmetal, Epic)</a:t>
            </a:r>
          </a:p>
          <a:p>
            <a:pPr lvl="1"/>
            <a:r>
              <a:rPr lang="en-US" altLang="en-US"/>
              <a:t>Post-authoring conversion (Inera’s eXtyles)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9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9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9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9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9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9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9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9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9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9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9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9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314ADA8-D429-30C1-AF9E-EBF55FC47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Jabin White</a:t>
            </a:r>
            <a:endParaRPr lang="en-US" altLang="en-US" b="0" i="0">
              <a:latin typeface="Times New Roman" panose="02020603050405020304" pitchFamily="18" charset="0"/>
            </a:endParaRPr>
          </a:p>
        </p:txBody>
      </p:sp>
      <p:sp>
        <p:nvSpPr>
          <p:cNvPr id="303106" name="Rectangle 2">
            <a:extLst>
              <a:ext uri="{FF2B5EF4-FFF2-40B4-BE49-F238E27FC236}">
                <a16:creationId xmlns:a16="http://schemas.microsoft.com/office/drawing/2014/main" id="{5B96BDC8-A412-5C7B-AAD7-0E8BB5F577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Flexible Publishing Engines</a:t>
            </a:r>
          </a:p>
        </p:txBody>
      </p:sp>
      <p:sp>
        <p:nvSpPr>
          <p:cNvPr id="303107" name="Rectangle 3">
            <a:extLst>
              <a:ext uri="{FF2B5EF4-FFF2-40B4-BE49-F238E27FC236}">
                <a16:creationId xmlns:a16="http://schemas.microsoft.com/office/drawing/2014/main" id="{F87CF26B-250E-49FE-F976-069E315527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If you are dealing with XML, anything is possible with stylesheets</a:t>
            </a:r>
          </a:p>
          <a:p>
            <a:r>
              <a:rPr lang="en-US" altLang="en-US"/>
              <a:t>If not, each different output requires different $$$$</a:t>
            </a:r>
          </a:p>
          <a:p>
            <a:r>
              <a:rPr lang="en-US" altLang="en-US"/>
              <a:t>If you have a lot of flexible output requirements, makes argument for media-neutral publishing stronger</a:t>
            </a:r>
          </a:p>
          <a:p>
            <a:r>
              <a:rPr lang="en-US" altLang="en-US"/>
              <a:t>Can you really predict all data outputs 3-4 years into the future?</a:t>
            </a:r>
          </a:p>
          <a:p>
            <a:endParaRPr lang="en-US" altLang="en-US"/>
          </a:p>
          <a:p>
            <a:r>
              <a:rPr lang="en-US" altLang="en-US">
                <a:hlinkClick r:id="rId3" action="ppaction://hlinkfile"/>
              </a:rPr>
              <a:t>Demo</a:t>
            </a:r>
            <a:endParaRPr lang="en-US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527C3A12-03C3-2198-0016-44CF38429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Jabin White</a:t>
            </a:r>
            <a:endParaRPr lang="en-US" altLang="en-US" b="0" i="0">
              <a:latin typeface="Times New Roman" panose="02020603050405020304" pitchFamily="18" charset="0"/>
            </a:endParaRPr>
          </a:p>
        </p:txBody>
      </p:sp>
      <p:sp>
        <p:nvSpPr>
          <p:cNvPr id="236546" name="Rectangle 2">
            <a:extLst>
              <a:ext uri="{FF2B5EF4-FFF2-40B4-BE49-F238E27FC236}">
                <a16:creationId xmlns:a16="http://schemas.microsoft.com/office/drawing/2014/main" id="{26EEAEA5-852A-17E1-77B2-834335F9C3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596900"/>
            <a:ext cx="7772400" cy="1489075"/>
          </a:xfrm>
        </p:spPr>
        <p:txBody>
          <a:bodyPr/>
          <a:lstStyle/>
          <a:p>
            <a:r>
              <a:rPr lang="en-US" altLang="en-US"/>
              <a:t>The dream production cycle</a:t>
            </a:r>
            <a:endParaRPr lang="en-AU" altLang="en-US"/>
          </a:p>
        </p:txBody>
      </p:sp>
      <p:sp>
        <p:nvSpPr>
          <p:cNvPr id="236547" name="AutoShape 3">
            <a:extLst>
              <a:ext uri="{FF2B5EF4-FFF2-40B4-BE49-F238E27FC236}">
                <a16:creationId xmlns:a16="http://schemas.microsoft.com/office/drawing/2014/main" id="{86FAA651-BFC3-0285-D8D4-A17F32BAC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057400"/>
            <a:ext cx="1600200" cy="609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kumimoji="1" lang="en-US" altLang="en-US" sz="2800" i="0">
                <a:solidFill>
                  <a:schemeClr val="tx1"/>
                </a:solidFill>
              </a:rPr>
              <a:t>Manuscript</a:t>
            </a:r>
            <a:endParaRPr kumimoji="1" lang="en-AU" altLang="en-US" sz="2800" i="0">
              <a:solidFill>
                <a:schemeClr val="tx1"/>
              </a:solidFill>
            </a:endParaRPr>
          </a:p>
        </p:txBody>
      </p:sp>
      <p:sp>
        <p:nvSpPr>
          <p:cNvPr id="236548" name="AutoShape 4">
            <a:extLst>
              <a:ext uri="{FF2B5EF4-FFF2-40B4-BE49-F238E27FC236}">
                <a16:creationId xmlns:a16="http://schemas.microsoft.com/office/drawing/2014/main" id="{E4BB37C8-68FE-9C0D-703C-72F1B10E7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057400"/>
            <a:ext cx="1600200" cy="609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kumimoji="1" lang="en-US" altLang="en-US" sz="2800" i="0">
                <a:solidFill>
                  <a:schemeClr val="tx1"/>
                </a:solidFill>
              </a:rPr>
              <a:t>Page Proof</a:t>
            </a:r>
            <a:endParaRPr kumimoji="1" lang="en-AU" altLang="en-US" sz="2800" i="0">
              <a:solidFill>
                <a:schemeClr val="tx1"/>
              </a:solidFill>
            </a:endParaRPr>
          </a:p>
        </p:txBody>
      </p:sp>
      <p:sp>
        <p:nvSpPr>
          <p:cNvPr id="236549" name="AutoShape 5">
            <a:extLst>
              <a:ext uri="{FF2B5EF4-FFF2-40B4-BE49-F238E27FC236}">
                <a16:creationId xmlns:a16="http://schemas.microsoft.com/office/drawing/2014/main" id="{9B6D6484-24B4-9F9B-7EF3-EA6F8D5F59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410200"/>
            <a:ext cx="1600200" cy="609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kumimoji="1" lang="en-US" altLang="en-US" sz="1800" i="0">
                <a:solidFill>
                  <a:schemeClr val="tx1"/>
                </a:solidFill>
              </a:rPr>
              <a:t>Correct</a:t>
            </a:r>
          </a:p>
          <a:p>
            <a:r>
              <a:rPr kumimoji="1" lang="en-US" altLang="en-US" sz="1800" i="0">
                <a:solidFill>
                  <a:schemeClr val="tx1"/>
                </a:solidFill>
              </a:rPr>
              <a:t>SGML file</a:t>
            </a:r>
            <a:endParaRPr kumimoji="1" lang="en-AU" altLang="en-US" sz="2800" i="0">
              <a:solidFill>
                <a:schemeClr val="tx1"/>
              </a:solidFill>
            </a:endParaRPr>
          </a:p>
        </p:txBody>
      </p:sp>
      <p:sp>
        <p:nvSpPr>
          <p:cNvPr id="236550" name="AutoShape 6">
            <a:extLst>
              <a:ext uri="{FF2B5EF4-FFF2-40B4-BE49-F238E27FC236}">
                <a16:creationId xmlns:a16="http://schemas.microsoft.com/office/drawing/2014/main" id="{D39F0160-146B-21F7-CBD8-D41AF66CD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810000"/>
            <a:ext cx="1600200" cy="609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kumimoji="1" lang="en-US" altLang="en-US" sz="2800" i="0">
                <a:solidFill>
                  <a:schemeClr val="tx1"/>
                </a:solidFill>
              </a:rPr>
              <a:t>AA’s</a:t>
            </a:r>
            <a:endParaRPr kumimoji="1" lang="en-AU" altLang="en-US" sz="2800" i="0">
              <a:solidFill>
                <a:schemeClr val="tx1"/>
              </a:solidFill>
            </a:endParaRPr>
          </a:p>
        </p:txBody>
      </p:sp>
      <p:sp>
        <p:nvSpPr>
          <p:cNvPr id="236551" name="AutoShape 7">
            <a:extLst>
              <a:ext uri="{FF2B5EF4-FFF2-40B4-BE49-F238E27FC236}">
                <a16:creationId xmlns:a16="http://schemas.microsoft.com/office/drawing/2014/main" id="{D853E4A7-253A-918D-888A-7699239E3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886200"/>
            <a:ext cx="1600200" cy="609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kumimoji="1" lang="en-US" altLang="en-US" sz="2000" i="0">
                <a:solidFill>
                  <a:schemeClr val="tx1"/>
                </a:solidFill>
              </a:rPr>
              <a:t>Valid archive</a:t>
            </a:r>
            <a:endParaRPr kumimoji="1" lang="en-AU" altLang="en-US" sz="2800" i="0">
              <a:solidFill>
                <a:schemeClr val="tx1"/>
              </a:solidFill>
            </a:endParaRPr>
          </a:p>
        </p:txBody>
      </p:sp>
      <p:sp>
        <p:nvSpPr>
          <p:cNvPr id="236552" name="Text Box 8">
            <a:extLst>
              <a:ext uri="{FF2B5EF4-FFF2-40B4-BE49-F238E27FC236}">
                <a16:creationId xmlns:a16="http://schemas.microsoft.com/office/drawing/2014/main" id="{36DF2738-AE79-CAB3-12CC-E6893ECFF8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9263" y="1905000"/>
            <a:ext cx="13541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en-US" sz="2000" i="0"/>
              <a:t>Conversion</a:t>
            </a:r>
          </a:p>
          <a:p>
            <a:r>
              <a:rPr kumimoji="1" lang="en-US" altLang="en-US" sz="2000" i="0"/>
              <a:t>into SGML</a:t>
            </a:r>
            <a:endParaRPr kumimoji="1" lang="en-AU" altLang="en-US" i="0">
              <a:solidFill>
                <a:schemeClr val="tx1"/>
              </a:solidFill>
            </a:endParaRPr>
          </a:p>
        </p:txBody>
      </p:sp>
      <p:sp>
        <p:nvSpPr>
          <p:cNvPr id="236555" name="AutoShape 11">
            <a:extLst>
              <a:ext uri="{FF2B5EF4-FFF2-40B4-BE49-F238E27FC236}">
                <a16:creationId xmlns:a16="http://schemas.microsoft.com/office/drawing/2014/main" id="{B636A206-EB11-B739-F1A3-C2314ED0D01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505700" y="2293938"/>
            <a:ext cx="914400" cy="8382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556" name="AutoShape 12">
            <a:extLst>
              <a:ext uri="{FF2B5EF4-FFF2-40B4-BE49-F238E27FC236}">
                <a16:creationId xmlns:a16="http://schemas.microsoft.com/office/drawing/2014/main" id="{0CDA83C4-D198-88C3-C191-36511F0D8300}"/>
              </a:ext>
            </a:extLst>
          </p:cNvPr>
          <p:cNvSpPr>
            <a:spLocks noChangeArrowheads="1"/>
          </p:cNvSpPr>
          <p:nvPr/>
        </p:nvSpPr>
        <p:spPr bwMode="auto">
          <a:xfrm rot="-10800000">
            <a:off x="7467600" y="4999038"/>
            <a:ext cx="914400" cy="8382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557" name="AutoShape 13">
            <a:extLst>
              <a:ext uri="{FF2B5EF4-FFF2-40B4-BE49-F238E27FC236}">
                <a16:creationId xmlns:a16="http://schemas.microsoft.com/office/drawing/2014/main" id="{BC121491-69D6-02AE-FFB3-F34C229C8A35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3390900" y="4960938"/>
            <a:ext cx="914400" cy="8382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558" name="AutoShape 14">
            <a:extLst>
              <a:ext uri="{FF2B5EF4-FFF2-40B4-BE49-F238E27FC236}">
                <a16:creationId xmlns:a16="http://schemas.microsoft.com/office/drawing/2014/main" id="{A02598D3-A598-6866-024B-FC07DC807B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636838"/>
            <a:ext cx="914400" cy="8382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559" name="AutoShape 15">
            <a:extLst>
              <a:ext uri="{FF2B5EF4-FFF2-40B4-BE49-F238E27FC236}">
                <a16:creationId xmlns:a16="http://schemas.microsoft.com/office/drawing/2014/main" id="{659565B0-13EB-B4EB-0DF0-69348F2121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981200"/>
            <a:ext cx="685800" cy="609600"/>
          </a:xfrm>
          <a:prstGeom prst="rightArrow">
            <a:avLst>
              <a:gd name="adj1" fmla="val 50000"/>
              <a:gd name="adj2" fmla="val 28125"/>
            </a:avLst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560" name="AutoShape 16">
            <a:extLst>
              <a:ext uri="{FF2B5EF4-FFF2-40B4-BE49-F238E27FC236}">
                <a16:creationId xmlns:a16="http://schemas.microsoft.com/office/drawing/2014/main" id="{39512AD4-8025-ABB4-320C-666F1D700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981200"/>
            <a:ext cx="685800" cy="609600"/>
          </a:xfrm>
          <a:prstGeom prst="rightArrow">
            <a:avLst>
              <a:gd name="adj1" fmla="val 50000"/>
              <a:gd name="adj2" fmla="val 28125"/>
            </a:avLst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561" name="AutoShape 17">
            <a:extLst>
              <a:ext uri="{FF2B5EF4-FFF2-40B4-BE49-F238E27FC236}">
                <a16:creationId xmlns:a16="http://schemas.microsoft.com/office/drawing/2014/main" id="{6D91FA30-C5ED-1CC7-90FC-292FF67DF08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81200" y="3810000"/>
            <a:ext cx="685800" cy="609600"/>
          </a:xfrm>
          <a:prstGeom prst="rightArrow">
            <a:avLst>
              <a:gd name="adj1" fmla="val 50000"/>
              <a:gd name="adj2" fmla="val 28125"/>
            </a:avLst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6562" name="Object 18">
            <a:hlinkClick r:id="rId2" action="ppaction://hlinkfile"/>
            <a:extLst>
              <a:ext uri="{FF2B5EF4-FFF2-40B4-BE49-F238E27FC236}">
                <a16:creationId xmlns:a16="http://schemas.microsoft.com/office/drawing/2014/main" id="{BE2AF050-65AC-D915-DBA0-5261361E0B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5006975"/>
          <a:ext cx="2405063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27698700" imgH="16052800" progId="MS_ClipArt_Gallery.2">
                  <p:embed/>
                </p:oleObj>
              </mc:Choice>
              <mc:Fallback>
                <p:oleObj name="Clip" r:id="rId3" imgW="27698700" imgH="16052800" progId="MS_ClipArt_Gallery.2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006975"/>
                        <a:ext cx="2405063" cy="139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6564" name="Text Box 20">
            <a:extLst>
              <a:ext uri="{FF2B5EF4-FFF2-40B4-BE49-F238E27FC236}">
                <a16:creationId xmlns:a16="http://schemas.microsoft.com/office/drawing/2014/main" id="{56E4A6DD-62CA-E726-0663-0683A4D69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2950" y="2971800"/>
            <a:ext cx="1543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sz="2000"/>
              <a:t>Next edition?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36565" name="AutoShape 21">
            <a:extLst>
              <a:ext uri="{FF2B5EF4-FFF2-40B4-BE49-F238E27FC236}">
                <a16:creationId xmlns:a16="http://schemas.microsoft.com/office/drawing/2014/main" id="{8C8A0FA6-7EAD-1438-5C6A-B1A02B5C01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886200"/>
            <a:ext cx="1143000" cy="533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kumimoji="1" lang="en-US" altLang="en-US" sz="1600" i="0">
                <a:solidFill>
                  <a:schemeClr val="tx1"/>
                </a:solidFill>
              </a:rPr>
              <a:t>Pages, web</a:t>
            </a:r>
            <a:endParaRPr kumimoji="1" lang="en-AU" altLang="en-US" sz="2800" i="0">
              <a:solidFill>
                <a:schemeClr val="tx1"/>
              </a:solidFill>
            </a:endParaRPr>
          </a:p>
        </p:txBody>
      </p:sp>
      <p:sp>
        <p:nvSpPr>
          <p:cNvPr id="236566" name="Text Box 22">
            <a:extLst>
              <a:ext uri="{FF2B5EF4-FFF2-40B4-BE49-F238E27FC236}">
                <a16:creationId xmlns:a16="http://schemas.microsoft.com/office/drawing/2014/main" id="{B8107515-EBCE-79B2-95B5-D6C785AFE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0" y="1690688"/>
            <a:ext cx="1155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sz="1800"/>
              <a:t>Style sheet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36567" name="Text Box 23">
            <a:extLst>
              <a:ext uri="{FF2B5EF4-FFF2-40B4-BE49-F238E27FC236}">
                <a16:creationId xmlns:a16="http://schemas.microsoft.com/office/drawing/2014/main" id="{D06BC162-66CD-13B5-8B08-37DDBDCE23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352800"/>
            <a:ext cx="1155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sz="1800"/>
              <a:t>Style sheet</a:t>
            </a:r>
            <a:endParaRPr lang="en-US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5AEAACC-A49E-DC70-D419-7F3B2BAFA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Jabin White</a:t>
            </a:r>
            <a:endParaRPr lang="en-US" altLang="en-US" b="0" i="0">
              <a:latin typeface="Times New Roman" panose="02020603050405020304" pitchFamily="18" charset="0"/>
            </a:endParaRPr>
          </a:p>
        </p:txBody>
      </p:sp>
      <p:sp>
        <p:nvSpPr>
          <p:cNvPr id="252930" name="Rectangle 2">
            <a:extLst>
              <a:ext uri="{FF2B5EF4-FFF2-40B4-BE49-F238E27FC236}">
                <a16:creationId xmlns:a16="http://schemas.microsoft.com/office/drawing/2014/main" id="{ABAC58B5-8ECC-F062-817F-84587711DD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Lessons Learned</a:t>
            </a:r>
          </a:p>
        </p:txBody>
      </p:sp>
      <p:sp>
        <p:nvSpPr>
          <p:cNvPr id="252931" name="Rectangle 3">
            <a:extLst>
              <a:ext uri="{FF2B5EF4-FFF2-40B4-BE49-F238E27FC236}">
                <a16:creationId xmlns:a16="http://schemas.microsoft.com/office/drawing/2014/main" id="{73EEB806-0C95-B26C-B9B2-C40A5DC4BF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Lots of technology available, lots of help (at a price)</a:t>
            </a:r>
          </a:p>
          <a:p>
            <a:r>
              <a:rPr lang="en-US" altLang="en-US"/>
              <a:t>Careful implementation and open communication are keys</a:t>
            </a:r>
          </a:p>
          <a:p>
            <a:r>
              <a:rPr lang="en-US" altLang="en-US"/>
              <a:t>“Buy-in” from end users is important, a critical success factor</a:t>
            </a:r>
          </a:p>
          <a:p>
            <a:r>
              <a:rPr lang="en-US" altLang="en-US"/>
              <a:t>Again, not technology issues, but business and people issues</a:t>
            </a:r>
          </a:p>
          <a:p>
            <a:r>
              <a:rPr lang="en-US" altLang="en-US"/>
              <a:t>Sea change in corporate culture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20DD85A-7987-057B-DEF6-1C459C0DD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Jabin White</a:t>
            </a:r>
            <a:endParaRPr lang="en-US" altLang="en-US" b="0" i="0">
              <a:latin typeface="Times New Roman" panose="02020603050405020304" pitchFamily="18" charset="0"/>
            </a:endParaRPr>
          </a:p>
        </p:txBody>
      </p:sp>
      <p:sp>
        <p:nvSpPr>
          <p:cNvPr id="157698" name="Rectangle 2">
            <a:extLst>
              <a:ext uri="{FF2B5EF4-FFF2-40B4-BE49-F238E27FC236}">
                <a16:creationId xmlns:a16="http://schemas.microsoft.com/office/drawing/2014/main" id="{7E6F3118-EF11-D1DF-A879-14F0378942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339725"/>
            <a:ext cx="6248400" cy="1489075"/>
          </a:xfrm>
        </p:spPr>
        <p:txBody>
          <a:bodyPr/>
          <a:lstStyle/>
          <a:p>
            <a:r>
              <a:rPr lang="en-US" altLang="en-US"/>
              <a:t>Editorial &amp; Production</a:t>
            </a:r>
          </a:p>
        </p:txBody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BE4F57BB-8B3A-DC5B-00F1-7A0FB51298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6632575" cy="860425"/>
          </a:xfrm>
        </p:spPr>
        <p:txBody>
          <a:bodyPr/>
          <a:lstStyle/>
          <a:p>
            <a:pPr lvl="1" indent="-114300">
              <a:buFontTx/>
              <a:buChar char="•"/>
            </a:pPr>
            <a:endParaRPr lang="en-US" altLang="en-US" sz="2000">
              <a:solidFill>
                <a:srgbClr val="008080"/>
              </a:solidFill>
            </a:endParaRPr>
          </a:p>
          <a:p>
            <a:pPr marL="57150" indent="-57150"/>
            <a:endParaRPr lang="en-US" altLang="en-US"/>
          </a:p>
        </p:txBody>
      </p:sp>
      <p:sp>
        <p:nvSpPr>
          <p:cNvPr id="157700" name="Line 4">
            <a:extLst>
              <a:ext uri="{FF2B5EF4-FFF2-40B4-BE49-F238E27FC236}">
                <a16:creationId xmlns:a16="http://schemas.microsoft.com/office/drawing/2014/main" id="{38988462-A70E-1CBA-1608-B2EA69D0E1F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1447800"/>
            <a:ext cx="2743200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57703" name="Picture 7">
            <a:extLst>
              <a:ext uri="{FF2B5EF4-FFF2-40B4-BE49-F238E27FC236}">
                <a16:creationId xmlns:a16="http://schemas.microsoft.com/office/drawing/2014/main" id="{84535BCC-AF02-7549-D23F-F7938EF9D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144713"/>
            <a:ext cx="2819400" cy="1779587"/>
          </a:xfrm>
          <a:prstGeom prst="rect">
            <a:avLst/>
          </a:prstGeom>
          <a:noFill/>
          <a:ln w="158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7707" name="Rectangle 11">
            <a:extLst>
              <a:ext uri="{FF2B5EF4-FFF2-40B4-BE49-F238E27FC236}">
                <a16:creationId xmlns:a16="http://schemas.microsoft.com/office/drawing/2014/main" id="{43900B19-5B93-615E-32A5-7D3812C9B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038600"/>
            <a:ext cx="7162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en-US" sz="2800" b="1" i="0">
                <a:latin typeface="Arial" panose="020B0604020202020204" pitchFamily="34" charset="0"/>
              </a:rPr>
              <a:t>Traditional “wall” must come down for SGML/XML to be effectively entered on front end of publishing cycle</a:t>
            </a:r>
            <a:endParaRPr lang="en-US" altLang="en-US" sz="2800" b="1" i="0">
              <a:solidFill>
                <a:srgbClr val="00808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355AAA5-DF70-0F6C-0D88-A3BABB139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Jabin White</a:t>
            </a:r>
            <a:endParaRPr lang="en-US" altLang="en-US" b="0" i="0">
              <a:latin typeface="Times New Roman" panose="02020603050405020304" pitchFamily="18" charset="0"/>
            </a:endParaRPr>
          </a:p>
        </p:txBody>
      </p:sp>
      <p:sp>
        <p:nvSpPr>
          <p:cNvPr id="253954" name="Rectangle 2">
            <a:extLst>
              <a:ext uri="{FF2B5EF4-FFF2-40B4-BE49-F238E27FC236}">
                <a16:creationId xmlns:a16="http://schemas.microsoft.com/office/drawing/2014/main" id="{0A8E05C6-AFD9-31BF-CE4C-349303F496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14363"/>
            <a:ext cx="7772400" cy="606425"/>
          </a:xfrm>
        </p:spPr>
        <p:txBody>
          <a:bodyPr/>
          <a:lstStyle/>
          <a:p>
            <a:r>
              <a:rPr lang="en-US" altLang="en-US"/>
              <a:t>Who Tags?</a:t>
            </a:r>
          </a:p>
        </p:txBody>
      </p:sp>
      <p:sp>
        <p:nvSpPr>
          <p:cNvPr id="253955" name="Rectangle 3">
            <a:extLst>
              <a:ext uri="{FF2B5EF4-FFF2-40B4-BE49-F238E27FC236}">
                <a16:creationId xmlns:a16="http://schemas.microsoft.com/office/drawing/2014/main" id="{5CC09BC5-0CFE-7D7B-3666-EDEF22A2EA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7772400" cy="3352800"/>
          </a:xfrm>
        </p:spPr>
        <p:txBody>
          <a:bodyPr/>
          <a:lstStyle/>
          <a:p>
            <a:r>
              <a:rPr lang="en-US" altLang="en-US"/>
              <a:t>Production has and always will drive *format* driven tagging</a:t>
            </a:r>
          </a:p>
          <a:p>
            <a:pPr lvl="1"/>
            <a:r>
              <a:rPr lang="en-US" altLang="en-US"/>
              <a:t>&lt;Head&gt;, &lt;Para&gt;, &lt;List&gt;, etc.</a:t>
            </a:r>
          </a:p>
          <a:p>
            <a:r>
              <a:rPr lang="en-US" altLang="en-US"/>
              <a:t>Editorial, working with authors, should drive intelligent markup</a:t>
            </a:r>
          </a:p>
          <a:p>
            <a:r>
              <a:rPr lang="en-US" altLang="en-US"/>
              <a:t>The closer to the authors you can get, the better</a:t>
            </a:r>
          </a:p>
          <a:p>
            <a:pPr lvl="1"/>
            <a:r>
              <a:rPr lang="en-US" altLang="en-US"/>
              <a:t>Please stop laughing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989C2BC-31BE-1A98-06D7-0139670D0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Jabin White</a:t>
            </a:r>
            <a:endParaRPr lang="en-US" altLang="en-US" b="0" i="0">
              <a:latin typeface="Times New Roman" panose="02020603050405020304" pitchFamily="18" charset="0"/>
            </a:endParaRPr>
          </a:p>
        </p:txBody>
      </p:sp>
      <p:sp>
        <p:nvSpPr>
          <p:cNvPr id="310274" name="Rectangle 2">
            <a:extLst>
              <a:ext uri="{FF2B5EF4-FFF2-40B4-BE49-F238E27FC236}">
                <a16:creationId xmlns:a16="http://schemas.microsoft.com/office/drawing/2014/main" id="{407A0F6A-D2D8-14B8-BF5B-D8A3D393AB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Proof Problem</a:t>
            </a:r>
          </a:p>
        </p:txBody>
      </p:sp>
      <p:sp>
        <p:nvSpPr>
          <p:cNvPr id="310275" name="Rectangle 3">
            <a:extLst>
              <a:ext uri="{FF2B5EF4-FFF2-40B4-BE49-F238E27FC236}">
                <a16:creationId xmlns:a16="http://schemas.microsoft.com/office/drawing/2014/main" id="{07F2D6D9-6C9E-23B2-2CEF-B5E13D2051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Because of desktop publishing boom in 80’s, authors expect page proofs</a:t>
            </a:r>
          </a:p>
          <a:p>
            <a:r>
              <a:rPr lang="en-US" altLang="en-US"/>
              <a:t>Getting to final page proofs requires robust composition</a:t>
            </a:r>
          </a:p>
          <a:p>
            <a:pPr lvl="1"/>
            <a:r>
              <a:rPr lang="en-US" altLang="en-US"/>
              <a:t>Batch systems: XyVision, Miles, Penta</a:t>
            </a:r>
          </a:p>
          <a:p>
            <a:pPr lvl="1"/>
            <a:r>
              <a:rPr lang="en-US" altLang="en-US"/>
              <a:t>Desktop: Quark, InDesign, PageMaker, etc.</a:t>
            </a:r>
          </a:p>
          <a:p>
            <a:r>
              <a:rPr lang="en-US" altLang="en-US"/>
              <a:t>When given the chance, authors will make changes to proofs</a:t>
            </a:r>
          </a:p>
          <a:p>
            <a:r>
              <a:rPr lang="en-US" altLang="en-US"/>
              <a:t>How to get these changes into one true “source” file without doubling work is a problem</a:t>
            </a:r>
          </a:p>
          <a:p>
            <a:r>
              <a:rPr lang="en-US" altLang="en-US"/>
              <a:t>What, you think I have an answer for everything?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0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0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0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0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0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0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0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0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0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0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0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0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4E970E71-8466-F12A-81D7-86F3978F3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Jabin White</a:t>
            </a:r>
            <a:endParaRPr lang="en-US" altLang="en-US" b="0" i="0">
              <a:latin typeface="Times New Roman" panose="02020603050405020304" pitchFamily="18" charset="0"/>
            </a:endParaRPr>
          </a:p>
        </p:txBody>
      </p:sp>
      <p:sp>
        <p:nvSpPr>
          <p:cNvPr id="279554" name="Oval 2">
            <a:extLst>
              <a:ext uri="{FF2B5EF4-FFF2-40B4-BE49-F238E27FC236}">
                <a16:creationId xmlns:a16="http://schemas.microsoft.com/office/drawing/2014/main" id="{CCA80C25-FBCD-FFAA-C3B9-E7B51ABB25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0713" y="1843088"/>
            <a:ext cx="2209800" cy="2195512"/>
          </a:xfrm>
          <a:prstGeom prst="ellipse">
            <a:avLst/>
          </a:prstGeom>
          <a:gradFill rotWithShape="0">
            <a:gsLst>
              <a:gs pos="0">
                <a:srgbClr val="5E9EFF"/>
              </a:gs>
              <a:gs pos="20000">
                <a:srgbClr val="85C2FF"/>
              </a:gs>
              <a:gs pos="35000">
                <a:srgbClr val="C4D6EB"/>
              </a:gs>
              <a:gs pos="50000">
                <a:srgbClr val="FFEBFA"/>
              </a:gs>
              <a:gs pos="65000">
                <a:srgbClr val="C4D6EB"/>
              </a:gs>
              <a:gs pos="80001">
                <a:srgbClr val="85C2FF"/>
              </a:gs>
              <a:gs pos="100000">
                <a:srgbClr val="5E9E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/>
          <a:lstStyle/>
          <a:p>
            <a:endParaRPr lang="en-AU" altLang="en-US" i="0"/>
          </a:p>
          <a:p>
            <a:endParaRPr lang="en-AU" altLang="en-US" i="0"/>
          </a:p>
          <a:p>
            <a:r>
              <a:rPr lang="en-AU" altLang="en-US" i="0">
                <a:solidFill>
                  <a:schemeClr val="tx1"/>
                </a:solidFill>
              </a:rPr>
              <a:t>Content</a:t>
            </a:r>
            <a:endParaRPr lang="en-AU" altLang="en-US" i="0"/>
          </a:p>
        </p:txBody>
      </p:sp>
      <p:sp>
        <p:nvSpPr>
          <p:cNvPr id="279555" name="AutoShape 3">
            <a:extLst>
              <a:ext uri="{FF2B5EF4-FFF2-40B4-BE49-F238E27FC236}">
                <a16:creationId xmlns:a16="http://schemas.microsoft.com/office/drawing/2014/main" id="{79968CF6-5981-32B7-8ACB-597926E703AF}"/>
              </a:ext>
            </a:extLst>
          </p:cNvPr>
          <p:cNvSpPr>
            <a:spLocks noChangeArrowheads="1"/>
          </p:cNvSpPr>
          <p:nvPr/>
        </p:nvSpPr>
        <p:spPr bwMode="auto">
          <a:xfrm rot="-2827594">
            <a:off x="5070475" y="3205163"/>
            <a:ext cx="617537" cy="1716088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5E9EFF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56" name="AutoShape 4">
            <a:extLst>
              <a:ext uri="{FF2B5EF4-FFF2-40B4-BE49-F238E27FC236}">
                <a16:creationId xmlns:a16="http://schemas.microsoft.com/office/drawing/2014/main" id="{9363A5F8-C203-6A44-05A6-3918F162F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7463" y="3614738"/>
            <a:ext cx="900112" cy="1716087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5E9E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57" name="AutoShape 5">
            <a:extLst>
              <a:ext uri="{FF2B5EF4-FFF2-40B4-BE49-F238E27FC236}">
                <a16:creationId xmlns:a16="http://schemas.microsoft.com/office/drawing/2014/main" id="{F429F3D2-4DD8-03DC-851F-14D3B7EC34E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827463" y="457200"/>
            <a:ext cx="900112" cy="1716088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chemeClr val="bg1"/>
              </a:gs>
              <a:gs pos="100000">
                <a:srgbClr val="5E9E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58" name="AutoShape 6">
            <a:extLst>
              <a:ext uri="{FF2B5EF4-FFF2-40B4-BE49-F238E27FC236}">
                <a16:creationId xmlns:a16="http://schemas.microsoft.com/office/drawing/2014/main" id="{11968FD8-5518-771F-7D2B-CB57FFA3689F}"/>
              </a:ext>
            </a:extLst>
          </p:cNvPr>
          <p:cNvSpPr>
            <a:spLocks noChangeArrowheads="1"/>
          </p:cNvSpPr>
          <p:nvPr/>
        </p:nvSpPr>
        <p:spPr bwMode="auto">
          <a:xfrm rot="5400000" flipV="1">
            <a:off x="5214937" y="2116138"/>
            <a:ext cx="900113" cy="1716088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5E9EFF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59" name="AutoShape 7">
            <a:extLst>
              <a:ext uri="{FF2B5EF4-FFF2-40B4-BE49-F238E27FC236}">
                <a16:creationId xmlns:a16="http://schemas.microsoft.com/office/drawing/2014/main" id="{7FFF740E-6AEB-37E3-5262-AF9F4614E195}"/>
              </a:ext>
            </a:extLst>
          </p:cNvPr>
          <p:cNvSpPr>
            <a:spLocks noChangeArrowheads="1"/>
          </p:cNvSpPr>
          <p:nvPr/>
        </p:nvSpPr>
        <p:spPr bwMode="auto">
          <a:xfrm rot="-5400000" flipH="1" flipV="1">
            <a:off x="2425700" y="2106613"/>
            <a:ext cx="900113" cy="1716087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chemeClr val="bg1"/>
              </a:gs>
              <a:gs pos="100000">
                <a:srgbClr val="5E9E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60" name="AutoShape 8">
            <a:extLst>
              <a:ext uri="{FF2B5EF4-FFF2-40B4-BE49-F238E27FC236}">
                <a16:creationId xmlns:a16="http://schemas.microsoft.com/office/drawing/2014/main" id="{40A9F25D-2D0F-9150-BBF1-C963A20B9550}"/>
              </a:ext>
            </a:extLst>
          </p:cNvPr>
          <p:cNvSpPr>
            <a:spLocks noChangeArrowheads="1"/>
          </p:cNvSpPr>
          <p:nvPr/>
        </p:nvSpPr>
        <p:spPr bwMode="auto">
          <a:xfrm rot="7972406">
            <a:off x="2971800" y="1293813"/>
            <a:ext cx="617537" cy="1716088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chemeClr val="bg1"/>
              </a:gs>
              <a:gs pos="100000">
                <a:srgbClr val="5E9E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61" name="AutoShape 9">
            <a:extLst>
              <a:ext uri="{FF2B5EF4-FFF2-40B4-BE49-F238E27FC236}">
                <a16:creationId xmlns:a16="http://schemas.microsoft.com/office/drawing/2014/main" id="{FC4EF6E6-C556-87B6-E4AA-F3D0C906A688}"/>
              </a:ext>
            </a:extLst>
          </p:cNvPr>
          <p:cNvSpPr>
            <a:spLocks noChangeArrowheads="1"/>
          </p:cNvSpPr>
          <p:nvPr/>
        </p:nvSpPr>
        <p:spPr bwMode="auto">
          <a:xfrm rot="2572406">
            <a:off x="2932113" y="3205163"/>
            <a:ext cx="617537" cy="1716087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chemeClr val="bg1"/>
              </a:gs>
              <a:gs pos="100000">
                <a:srgbClr val="5E9E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62" name="AutoShape 10">
            <a:extLst>
              <a:ext uri="{FF2B5EF4-FFF2-40B4-BE49-F238E27FC236}">
                <a16:creationId xmlns:a16="http://schemas.microsoft.com/office/drawing/2014/main" id="{6AE05140-816D-7051-7354-12D29815C807}"/>
              </a:ext>
            </a:extLst>
          </p:cNvPr>
          <p:cNvSpPr>
            <a:spLocks noChangeArrowheads="1"/>
          </p:cNvSpPr>
          <p:nvPr/>
        </p:nvSpPr>
        <p:spPr bwMode="auto">
          <a:xfrm rot="13372406">
            <a:off x="4981575" y="1219200"/>
            <a:ext cx="617538" cy="1716088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5E9EFF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63" name="Rectangle 11">
            <a:extLst>
              <a:ext uri="{FF2B5EF4-FFF2-40B4-BE49-F238E27FC236}">
                <a16:creationId xmlns:a16="http://schemas.microsoft.com/office/drawing/2014/main" id="{7E49044C-7CE4-27A2-D75C-FD6CDB3997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44475"/>
            <a:ext cx="7848600" cy="790575"/>
          </a:xfrm>
        </p:spPr>
        <p:txBody>
          <a:bodyPr/>
          <a:lstStyle/>
          <a:p>
            <a:r>
              <a:rPr lang="en-US" altLang="en-US"/>
              <a:t>Front-end SGML Publishing</a:t>
            </a:r>
            <a:endParaRPr lang="en-AU" altLang="en-US" sz="2000"/>
          </a:p>
        </p:txBody>
      </p:sp>
      <p:sp>
        <p:nvSpPr>
          <p:cNvPr id="279564" name="Text Box 12">
            <a:extLst>
              <a:ext uri="{FF2B5EF4-FFF2-40B4-BE49-F238E27FC236}">
                <a16:creationId xmlns:a16="http://schemas.microsoft.com/office/drawing/2014/main" id="{6CB47DEE-0642-BDD9-89D9-E9FD827F37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9613" y="227013"/>
            <a:ext cx="15113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i="0">
                <a:solidFill>
                  <a:schemeClr val="accent1"/>
                </a:solidFill>
              </a:rPr>
              <a:t>Format-level</a:t>
            </a:r>
          </a:p>
          <a:p>
            <a:r>
              <a:rPr lang="en-US" altLang="en-US" sz="1800" i="0">
                <a:solidFill>
                  <a:schemeClr val="accent1"/>
                </a:solidFill>
              </a:rPr>
              <a:t>tags using </a:t>
            </a:r>
          </a:p>
          <a:p>
            <a:r>
              <a:rPr lang="en-US" altLang="en-US" sz="1800" i="0">
                <a:solidFill>
                  <a:schemeClr val="accent1"/>
                </a:solidFill>
              </a:rPr>
              <a:t>structured tool</a:t>
            </a:r>
            <a:endParaRPr lang="en-AU" altLang="en-US" sz="1800" i="0">
              <a:solidFill>
                <a:schemeClr val="accent1"/>
              </a:solidFill>
            </a:endParaRPr>
          </a:p>
        </p:txBody>
      </p:sp>
      <p:sp>
        <p:nvSpPr>
          <p:cNvPr id="279565" name="Text Box 13">
            <a:extLst>
              <a:ext uri="{FF2B5EF4-FFF2-40B4-BE49-F238E27FC236}">
                <a16:creationId xmlns:a16="http://schemas.microsoft.com/office/drawing/2014/main" id="{4CDE2DA9-CB1B-67D8-7826-8B598EC66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8713" y="2133600"/>
            <a:ext cx="19304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i="0">
                <a:solidFill>
                  <a:schemeClr val="accent1"/>
                </a:solidFill>
              </a:rPr>
              <a:t>Assistance</a:t>
            </a:r>
          </a:p>
          <a:p>
            <a:r>
              <a:rPr lang="en-US" altLang="en-US" sz="1800" i="0">
                <a:solidFill>
                  <a:schemeClr val="accent1"/>
                </a:solidFill>
              </a:rPr>
              <a:t>in defining</a:t>
            </a:r>
          </a:p>
          <a:p>
            <a:r>
              <a:rPr lang="en-US" altLang="en-US" sz="1800" i="0">
                <a:solidFill>
                  <a:schemeClr val="accent1"/>
                </a:solidFill>
              </a:rPr>
              <a:t>tag set,</a:t>
            </a:r>
          </a:p>
          <a:p>
            <a:r>
              <a:rPr lang="en-US" altLang="en-US" sz="1800" i="0">
                <a:solidFill>
                  <a:schemeClr val="accent1"/>
                </a:solidFill>
              </a:rPr>
              <a:t>advocate for</a:t>
            </a:r>
          </a:p>
          <a:p>
            <a:r>
              <a:rPr lang="en-US" altLang="en-US" sz="1800" i="0">
                <a:solidFill>
                  <a:schemeClr val="accent1"/>
                </a:solidFill>
              </a:rPr>
              <a:t>market-driven</a:t>
            </a:r>
          </a:p>
          <a:p>
            <a:r>
              <a:rPr lang="en-US" altLang="en-US" sz="1800" i="0">
                <a:solidFill>
                  <a:schemeClr val="accent1"/>
                </a:solidFill>
              </a:rPr>
              <a:t>electronic products</a:t>
            </a:r>
            <a:endParaRPr lang="en-AU" altLang="en-US" sz="1800" i="0">
              <a:solidFill>
                <a:schemeClr val="tx1"/>
              </a:solidFill>
            </a:endParaRPr>
          </a:p>
        </p:txBody>
      </p:sp>
      <p:sp>
        <p:nvSpPr>
          <p:cNvPr id="279566" name="Text Box 14">
            <a:extLst>
              <a:ext uri="{FF2B5EF4-FFF2-40B4-BE49-F238E27FC236}">
                <a16:creationId xmlns:a16="http://schemas.microsoft.com/office/drawing/2014/main" id="{13646DE6-AE45-5F87-3062-BB904A5AB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1513" y="5302250"/>
            <a:ext cx="2895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i="0">
                <a:solidFill>
                  <a:schemeClr val="accent1"/>
                </a:solidFill>
              </a:rPr>
              <a:t>Recognition that “SGML </a:t>
            </a:r>
          </a:p>
          <a:p>
            <a:r>
              <a:rPr lang="en-US" altLang="en-US" sz="1800" i="0">
                <a:solidFill>
                  <a:schemeClr val="accent1"/>
                </a:solidFill>
              </a:rPr>
              <a:t>button” does not exist</a:t>
            </a:r>
          </a:p>
        </p:txBody>
      </p:sp>
      <p:sp>
        <p:nvSpPr>
          <p:cNvPr id="279567" name="Text Box 15">
            <a:extLst>
              <a:ext uri="{FF2B5EF4-FFF2-40B4-BE49-F238E27FC236}">
                <a16:creationId xmlns:a16="http://schemas.microsoft.com/office/drawing/2014/main" id="{CDB16747-0554-1A4C-D771-29886297D0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3913" y="4067175"/>
            <a:ext cx="1930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i="0">
                <a:solidFill>
                  <a:schemeClr val="accent1"/>
                </a:solidFill>
              </a:rPr>
              <a:t>The “roadmap”</a:t>
            </a:r>
          </a:p>
          <a:p>
            <a:r>
              <a:rPr lang="en-US" altLang="en-US" sz="1800" i="0">
                <a:solidFill>
                  <a:schemeClr val="accent1"/>
                </a:solidFill>
              </a:rPr>
              <a:t>to intelligent</a:t>
            </a:r>
          </a:p>
          <a:p>
            <a:r>
              <a:rPr lang="en-US" altLang="en-US" sz="1800" i="0">
                <a:solidFill>
                  <a:schemeClr val="accent1"/>
                </a:solidFill>
              </a:rPr>
              <a:t>content. All parties</a:t>
            </a:r>
          </a:p>
          <a:p>
            <a:r>
              <a:rPr lang="en-US" altLang="en-US" sz="1800" i="0">
                <a:solidFill>
                  <a:schemeClr val="accent1"/>
                </a:solidFill>
              </a:rPr>
              <a:t>must participate.</a:t>
            </a:r>
            <a:endParaRPr lang="en-AU" altLang="en-US" sz="1800" i="0">
              <a:solidFill>
                <a:schemeClr val="tx1"/>
              </a:solidFill>
            </a:endParaRPr>
          </a:p>
        </p:txBody>
      </p:sp>
      <p:sp>
        <p:nvSpPr>
          <p:cNvPr id="279568" name="Text Box 16">
            <a:extLst>
              <a:ext uri="{FF2B5EF4-FFF2-40B4-BE49-F238E27FC236}">
                <a16:creationId xmlns:a16="http://schemas.microsoft.com/office/drawing/2014/main" id="{FDB00B20-49E9-6B14-3E94-CBB5AD21D7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5500" y="604838"/>
            <a:ext cx="1600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i="0">
                <a:solidFill>
                  <a:schemeClr val="accent1"/>
                </a:solidFill>
              </a:rPr>
              <a:t>Turns MS over</a:t>
            </a:r>
          </a:p>
          <a:p>
            <a:r>
              <a:rPr lang="en-US" altLang="en-US" sz="1800" i="0">
                <a:solidFill>
                  <a:schemeClr val="accent1"/>
                </a:solidFill>
              </a:rPr>
              <a:t>to production, </a:t>
            </a:r>
          </a:p>
          <a:p>
            <a:r>
              <a:rPr lang="en-US" altLang="en-US" sz="1800" i="0">
                <a:solidFill>
                  <a:schemeClr val="accent1"/>
                </a:solidFill>
              </a:rPr>
              <a:t>leads definition</a:t>
            </a:r>
          </a:p>
          <a:p>
            <a:r>
              <a:rPr lang="en-US" altLang="en-US" sz="1800" i="0">
                <a:solidFill>
                  <a:schemeClr val="accent1"/>
                </a:solidFill>
              </a:rPr>
              <a:t>of tag set</a:t>
            </a:r>
            <a:endParaRPr lang="en-AU" altLang="en-US" sz="1800" i="0">
              <a:solidFill>
                <a:schemeClr val="tx1"/>
              </a:solidFill>
            </a:endParaRPr>
          </a:p>
        </p:txBody>
      </p:sp>
      <p:sp>
        <p:nvSpPr>
          <p:cNvPr id="279569" name="Text Box 17">
            <a:extLst>
              <a:ext uri="{FF2B5EF4-FFF2-40B4-BE49-F238E27FC236}">
                <a16:creationId xmlns:a16="http://schemas.microsoft.com/office/drawing/2014/main" id="{80167D26-1F28-CD79-3DE5-556477AED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3" y="4343400"/>
            <a:ext cx="2266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i="0">
                <a:solidFill>
                  <a:schemeClr val="accent1"/>
                </a:solidFill>
              </a:rPr>
              <a:t>DTD, template design,</a:t>
            </a:r>
          </a:p>
          <a:p>
            <a:r>
              <a:rPr lang="en-US" altLang="en-US" sz="1800" i="0">
                <a:solidFill>
                  <a:schemeClr val="accent1"/>
                </a:solidFill>
              </a:rPr>
              <a:t>DTD maintenance</a:t>
            </a:r>
            <a:endParaRPr lang="en-AU" altLang="en-US" sz="1800" i="0">
              <a:solidFill>
                <a:schemeClr val="accent1"/>
              </a:solidFill>
            </a:endParaRPr>
          </a:p>
        </p:txBody>
      </p:sp>
      <p:sp>
        <p:nvSpPr>
          <p:cNvPr id="279570" name="Text Box 18">
            <a:extLst>
              <a:ext uri="{FF2B5EF4-FFF2-40B4-BE49-F238E27FC236}">
                <a16:creationId xmlns:a16="http://schemas.microsoft.com/office/drawing/2014/main" id="{D6DD245E-F2E3-91A3-ECB7-6876B1595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5888" y="3351213"/>
            <a:ext cx="2438401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i="0">
                <a:solidFill>
                  <a:schemeClr val="accent1"/>
                </a:solidFill>
              </a:rPr>
              <a:t>Not “tech support.” Calls for unique skill set.</a:t>
            </a:r>
            <a:endParaRPr lang="en-US" altLang="en-US" sz="1800" i="0">
              <a:solidFill>
                <a:schemeClr val="tx1"/>
              </a:solidFill>
            </a:endParaRPr>
          </a:p>
        </p:txBody>
      </p:sp>
      <p:sp>
        <p:nvSpPr>
          <p:cNvPr id="279571" name="Text Box 19">
            <a:extLst>
              <a:ext uri="{FF2B5EF4-FFF2-40B4-BE49-F238E27FC236}">
                <a16:creationId xmlns:a16="http://schemas.microsoft.com/office/drawing/2014/main" id="{ED51E3CC-02F5-E9F0-804E-F7593BDBB8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13" y="1371600"/>
            <a:ext cx="1828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i="0">
                <a:solidFill>
                  <a:schemeClr val="accent1"/>
                </a:solidFill>
              </a:rPr>
              <a:t>Assist Editorial</a:t>
            </a:r>
          </a:p>
          <a:p>
            <a:r>
              <a:rPr lang="en-US" altLang="en-US" sz="1800" i="0">
                <a:solidFill>
                  <a:schemeClr val="accent1"/>
                </a:solidFill>
              </a:rPr>
              <a:t>in defining tag set</a:t>
            </a:r>
            <a:endParaRPr lang="en-AU" altLang="en-US" sz="1800" i="0">
              <a:solidFill>
                <a:schemeClr val="accent1"/>
              </a:solidFill>
            </a:endParaRPr>
          </a:p>
        </p:txBody>
      </p:sp>
      <p:sp>
        <p:nvSpPr>
          <p:cNvPr id="279573" name="AutoShape 21">
            <a:extLst>
              <a:ext uri="{FF2B5EF4-FFF2-40B4-BE49-F238E27FC236}">
                <a16:creationId xmlns:a16="http://schemas.microsoft.com/office/drawing/2014/main" id="{447EAA8A-7994-ACE5-1632-BF3729CB3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713" y="2584450"/>
            <a:ext cx="1447800" cy="7683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66FFFF">
                  <a:gamma/>
                  <a:tint val="43922"/>
                  <a:invGamma/>
                </a:srgbClr>
              </a:gs>
              <a:gs pos="100000">
                <a:srgbClr val="66FF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i="0">
                <a:solidFill>
                  <a:srgbClr val="0000CC"/>
                </a:solidFill>
              </a:rPr>
              <a:t>Application</a:t>
            </a:r>
          </a:p>
          <a:p>
            <a:r>
              <a:rPr lang="en-US" altLang="en-US" sz="2000" i="0">
                <a:solidFill>
                  <a:srgbClr val="0000CC"/>
                </a:solidFill>
              </a:rPr>
              <a:t>Support</a:t>
            </a:r>
            <a:endParaRPr lang="en-AU" altLang="en-US" sz="2000" i="0">
              <a:solidFill>
                <a:srgbClr val="0000CC"/>
              </a:solidFill>
            </a:endParaRPr>
          </a:p>
        </p:txBody>
      </p:sp>
      <p:sp>
        <p:nvSpPr>
          <p:cNvPr id="279574" name="AutoShape 22">
            <a:extLst>
              <a:ext uri="{FF2B5EF4-FFF2-40B4-BE49-F238E27FC236}">
                <a16:creationId xmlns:a16="http://schemas.microsoft.com/office/drawing/2014/main" id="{FA537787-480B-6584-14FC-645BC9146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113" y="228600"/>
            <a:ext cx="1828800" cy="11080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66FFFF">
                  <a:gamma/>
                  <a:tint val="43922"/>
                  <a:invGamma/>
                </a:srgbClr>
              </a:gs>
              <a:gs pos="100000">
                <a:srgbClr val="66FF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i="0">
                <a:solidFill>
                  <a:srgbClr val="0000CC"/>
                </a:solidFill>
              </a:rPr>
              <a:t>Authors,</a:t>
            </a:r>
          </a:p>
          <a:p>
            <a:r>
              <a:rPr lang="en-US" altLang="en-US" sz="2000" i="0">
                <a:solidFill>
                  <a:srgbClr val="0000CC"/>
                </a:solidFill>
              </a:rPr>
              <a:t>Marketing,</a:t>
            </a:r>
          </a:p>
          <a:p>
            <a:r>
              <a:rPr lang="en-US" altLang="en-US" sz="2000" i="0">
                <a:solidFill>
                  <a:srgbClr val="0000CC"/>
                </a:solidFill>
              </a:rPr>
              <a:t>Customers</a:t>
            </a:r>
            <a:endParaRPr lang="en-AU" altLang="en-US" sz="2000" i="0">
              <a:solidFill>
                <a:srgbClr val="0000CC"/>
              </a:solidFill>
            </a:endParaRPr>
          </a:p>
        </p:txBody>
      </p:sp>
      <p:sp>
        <p:nvSpPr>
          <p:cNvPr id="279575" name="AutoShape 23">
            <a:extLst>
              <a:ext uri="{FF2B5EF4-FFF2-40B4-BE49-F238E27FC236}">
                <a16:creationId xmlns:a16="http://schemas.microsoft.com/office/drawing/2014/main" id="{F069086C-5D62-0EE8-23FC-4E59CB963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5863" y="190500"/>
            <a:ext cx="1108075" cy="4318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66FFFF">
                  <a:gamma/>
                  <a:tint val="43922"/>
                  <a:invGamma/>
                </a:srgbClr>
              </a:gs>
              <a:gs pos="100000">
                <a:srgbClr val="66FF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i="0">
                <a:solidFill>
                  <a:srgbClr val="0000CC"/>
                </a:solidFill>
              </a:rPr>
              <a:t>Editorial</a:t>
            </a:r>
            <a:endParaRPr lang="en-AU" altLang="en-US" sz="2000" i="0">
              <a:solidFill>
                <a:srgbClr val="0000CC"/>
              </a:solidFill>
            </a:endParaRPr>
          </a:p>
        </p:txBody>
      </p:sp>
      <p:sp>
        <p:nvSpPr>
          <p:cNvPr id="279576" name="AutoShape 24">
            <a:extLst>
              <a:ext uri="{FF2B5EF4-FFF2-40B4-BE49-F238E27FC236}">
                <a16:creationId xmlns:a16="http://schemas.microsoft.com/office/drawing/2014/main" id="{C6781D33-0665-ACF9-E9EA-B7629861E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4225" y="1016000"/>
            <a:ext cx="1335088" cy="4318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66FFFF">
                  <a:gamma/>
                  <a:tint val="43922"/>
                  <a:invGamma/>
                </a:srgbClr>
              </a:gs>
              <a:gs pos="100000">
                <a:srgbClr val="66FF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i="0">
                <a:solidFill>
                  <a:srgbClr val="0000CC"/>
                </a:solidFill>
              </a:rPr>
              <a:t>Production</a:t>
            </a:r>
            <a:endParaRPr lang="en-AU" altLang="en-US" sz="2000" i="0">
              <a:solidFill>
                <a:srgbClr val="0000CC"/>
              </a:solidFill>
            </a:endParaRPr>
          </a:p>
        </p:txBody>
      </p:sp>
      <p:sp>
        <p:nvSpPr>
          <p:cNvPr id="279577" name="AutoShape 25">
            <a:extLst>
              <a:ext uri="{FF2B5EF4-FFF2-40B4-BE49-F238E27FC236}">
                <a16:creationId xmlns:a16="http://schemas.microsoft.com/office/drawing/2014/main" id="{0D43B73D-A1C5-B392-EF64-D19497E232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2713" y="2514600"/>
            <a:ext cx="1335087" cy="7683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66FFFF">
                  <a:gamma/>
                  <a:tint val="43922"/>
                  <a:invGamma/>
                </a:srgbClr>
              </a:gs>
              <a:gs pos="100000">
                <a:srgbClr val="66FF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i="0">
                <a:solidFill>
                  <a:srgbClr val="0000CC"/>
                </a:solidFill>
              </a:rPr>
              <a:t>Electronic</a:t>
            </a:r>
          </a:p>
          <a:p>
            <a:r>
              <a:rPr lang="en-US" altLang="en-US" sz="2000" i="0">
                <a:solidFill>
                  <a:srgbClr val="0000CC"/>
                </a:solidFill>
              </a:rPr>
              <a:t>Publishing</a:t>
            </a:r>
            <a:endParaRPr lang="en-AU" altLang="en-US" sz="2000" i="0">
              <a:solidFill>
                <a:srgbClr val="0000CC"/>
              </a:solidFill>
            </a:endParaRPr>
          </a:p>
        </p:txBody>
      </p:sp>
      <p:sp>
        <p:nvSpPr>
          <p:cNvPr id="279578" name="AutoShape 26">
            <a:extLst>
              <a:ext uri="{FF2B5EF4-FFF2-40B4-BE49-F238E27FC236}">
                <a16:creationId xmlns:a16="http://schemas.microsoft.com/office/drawing/2014/main" id="{91730B1C-8D64-B833-95F8-C6D974DDE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3913" y="4572000"/>
            <a:ext cx="1546225" cy="7683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66FFFF">
                  <a:gamma/>
                  <a:tint val="43922"/>
                  <a:invGamma/>
                </a:srgbClr>
              </a:gs>
              <a:gs pos="100000">
                <a:srgbClr val="66FF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i="0">
                <a:solidFill>
                  <a:srgbClr val="0000CC"/>
                </a:solidFill>
              </a:rPr>
              <a:t>Top-level</a:t>
            </a:r>
          </a:p>
          <a:p>
            <a:r>
              <a:rPr lang="en-US" altLang="en-US" sz="2000" i="0">
                <a:solidFill>
                  <a:srgbClr val="0000CC"/>
                </a:solidFill>
              </a:rPr>
              <a:t>management</a:t>
            </a:r>
            <a:endParaRPr lang="en-AU" altLang="en-US" sz="2000" i="0">
              <a:solidFill>
                <a:srgbClr val="0000CC"/>
              </a:solidFill>
            </a:endParaRPr>
          </a:p>
        </p:txBody>
      </p:sp>
      <p:sp>
        <p:nvSpPr>
          <p:cNvPr id="279579" name="AutoShape 27">
            <a:extLst>
              <a:ext uri="{FF2B5EF4-FFF2-40B4-BE49-F238E27FC236}">
                <a16:creationId xmlns:a16="http://schemas.microsoft.com/office/drawing/2014/main" id="{D996E6E4-ED8A-4A82-7696-4EFC99590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0800" y="5410200"/>
            <a:ext cx="841375" cy="4318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66FFFF">
                  <a:gamma/>
                  <a:tint val="43922"/>
                  <a:invGamma/>
                </a:srgbClr>
              </a:gs>
              <a:gs pos="100000">
                <a:srgbClr val="66FF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i="0">
                <a:solidFill>
                  <a:srgbClr val="0000CC"/>
                </a:solidFill>
              </a:rPr>
              <a:t>DTDs</a:t>
            </a:r>
            <a:endParaRPr lang="en-AU" altLang="en-US" sz="2000" i="0">
              <a:solidFill>
                <a:srgbClr val="0000CC"/>
              </a:solidFill>
            </a:endParaRPr>
          </a:p>
        </p:txBody>
      </p:sp>
      <p:sp>
        <p:nvSpPr>
          <p:cNvPr id="279580" name="AutoShape 28">
            <a:extLst>
              <a:ext uri="{FF2B5EF4-FFF2-40B4-BE49-F238E27FC236}">
                <a16:creationId xmlns:a16="http://schemas.microsoft.com/office/drawing/2014/main" id="{CA1F6F0E-DD5F-4C7B-BC1C-37DE2B940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988" y="4953000"/>
            <a:ext cx="2587625" cy="4318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66FFFF">
                  <a:gamma/>
                  <a:tint val="43922"/>
                  <a:invGamma/>
                </a:srgbClr>
              </a:gs>
              <a:gs pos="100000">
                <a:srgbClr val="66FF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i="0">
                <a:solidFill>
                  <a:srgbClr val="0000CC"/>
                </a:solidFill>
              </a:rPr>
              <a:t>SGML/XML Expertise</a:t>
            </a:r>
            <a:endParaRPr lang="en-AU" altLang="en-US" sz="2000" i="0">
              <a:solidFill>
                <a:srgbClr val="0000CC"/>
              </a:solidFill>
            </a:endParaRPr>
          </a:p>
        </p:txBody>
      </p:sp>
      <p:sp>
        <p:nvSpPr>
          <p:cNvPr id="279581" name="Rectangle 29">
            <a:extLst>
              <a:ext uri="{FF2B5EF4-FFF2-40B4-BE49-F238E27FC236}">
                <a16:creationId xmlns:a16="http://schemas.microsoft.com/office/drawing/2014/main" id="{86CC58D2-7470-B539-DAE2-659CFDE88E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24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l"/>
            <a:endParaRPr lang="en-US" altLang="en-US" i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79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79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79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79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9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79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79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79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79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79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79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79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79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7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79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79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4" grpId="0" animBg="1" autoUpdateAnimBg="0"/>
      <p:bldP spid="279564" grpId="0" autoUpdateAnimBg="0"/>
      <p:bldP spid="279565" grpId="0" autoUpdateAnimBg="0"/>
      <p:bldP spid="279566" grpId="0" autoUpdateAnimBg="0"/>
      <p:bldP spid="279567" grpId="0" autoUpdateAnimBg="0"/>
      <p:bldP spid="279568" grpId="0" autoUpdateAnimBg="0"/>
      <p:bldP spid="279569" grpId="0" autoUpdateAnimBg="0"/>
      <p:bldP spid="279570" grpId="0" autoUpdateAnimBg="0"/>
      <p:bldP spid="27957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BABDCCA-2911-455B-26B1-F0186CB6C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Jabin White</a:t>
            </a:r>
            <a:endParaRPr lang="en-US" altLang="en-US" b="0" i="0">
              <a:latin typeface="Times New Roman" panose="02020603050405020304" pitchFamily="18" charset="0"/>
            </a:endParaRPr>
          </a:p>
        </p:txBody>
      </p:sp>
      <p:sp>
        <p:nvSpPr>
          <p:cNvPr id="304130" name="Rectangle 2">
            <a:extLst>
              <a:ext uri="{FF2B5EF4-FFF2-40B4-BE49-F238E27FC236}">
                <a16:creationId xmlns:a16="http://schemas.microsoft.com/office/drawing/2014/main" id="{D3C3293B-10C8-0B38-669F-D23BF41073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War Stories</a:t>
            </a:r>
          </a:p>
        </p:txBody>
      </p:sp>
      <p:sp>
        <p:nvSpPr>
          <p:cNvPr id="304131" name="Rectangle 3">
            <a:extLst>
              <a:ext uri="{FF2B5EF4-FFF2-40B4-BE49-F238E27FC236}">
                <a16:creationId xmlns:a16="http://schemas.microsoft.com/office/drawing/2014/main" id="{7E4238EB-AECA-AB6E-EB0F-748BCF3B7B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648200"/>
          </a:xfrm>
        </p:spPr>
        <p:txBody>
          <a:bodyPr/>
          <a:lstStyle/>
          <a:p>
            <a:r>
              <a:rPr lang="en-US" altLang="en-US" sz="3200"/>
              <a:t>Failure: Re-engineering nightmare</a:t>
            </a:r>
          </a:p>
          <a:p>
            <a:r>
              <a:rPr lang="en-US" altLang="en-US" sz="3200"/>
              <a:t>Success: Drug reference conversion</a:t>
            </a:r>
            <a:endParaRPr lang="en-US" altLang="en-US"/>
          </a:p>
        </p:txBody>
      </p:sp>
      <p:pic>
        <p:nvPicPr>
          <p:cNvPr id="304132" name="Picture 4">
            <a:extLst>
              <a:ext uri="{FF2B5EF4-FFF2-40B4-BE49-F238E27FC236}">
                <a16:creationId xmlns:a16="http://schemas.microsoft.com/office/drawing/2014/main" id="{E54CDDFA-5A0A-DA54-07DA-D0AECC46F2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100" y="228600"/>
            <a:ext cx="1892300" cy="118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388311B-7C27-CEEF-996F-CC3DB0752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Jabin White</a:t>
            </a:r>
            <a:endParaRPr lang="en-US" altLang="en-US" b="0" i="0">
              <a:latin typeface="Times New Roman" panose="02020603050405020304" pitchFamily="18" charset="0"/>
            </a:endParaRPr>
          </a:p>
        </p:txBody>
      </p:sp>
      <p:sp>
        <p:nvSpPr>
          <p:cNvPr id="219138" name="Rectangle 2">
            <a:extLst>
              <a:ext uri="{FF2B5EF4-FFF2-40B4-BE49-F238E27FC236}">
                <a16:creationId xmlns:a16="http://schemas.microsoft.com/office/drawing/2014/main" id="{729F978E-B18F-18DE-B9E0-BD6428A702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14363"/>
            <a:ext cx="7772400" cy="606425"/>
          </a:xfrm>
        </p:spPr>
        <p:txBody>
          <a:bodyPr/>
          <a:lstStyle/>
          <a:p>
            <a:r>
              <a:rPr lang="en-US" altLang="en-US" sz="3600"/>
              <a:t>Agenda</a:t>
            </a:r>
          </a:p>
        </p:txBody>
      </p:sp>
      <p:sp>
        <p:nvSpPr>
          <p:cNvPr id="219139" name="Rectangle 3">
            <a:extLst>
              <a:ext uri="{FF2B5EF4-FFF2-40B4-BE49-F238E27FC236}">
                <a16:creationId xmlns:a16="http://schemas.microsoft.com/office/drawing/2014/main" id="{9D52BD91-EE33-CBEF-7190-DC65B3C7C2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95400" y="2286000"/>
            <a:ext cx="7772400" cy="3352800"/>
          </a:xfrm>
        </p:spPr>
        <p:txBody>
          <a:bodyPr/>
          <a:lstStyle/>
          <a:p>
            <a:r>
              <a:rPr lang="en-US" altLang="en-US" sz="2800"/>
              <a:t>What is content management?</a:t>
            </a:r>
          </a:p>
          <a:p>
            <a:r>
              <a:rPr lang="en-US" altLang="en-US" sz="2800"/>
              <a:t>What are your options?</a:t>
            </a:r>
          </a:p>
          <a:p>
            <a:r>
              <a:rPr lang="en-US" altLang="en-US" sz="2800"/>
              <a:t>The “people” issues</a:t>
            </a:r>
          </a:p>
          <a:p>
            <a:r>
              <a:rPr lang="en-US" altLang="en-US" sz="2800"/>
              <a:t>Lessons learned</a:t>
            </a:r>
          </a:p>
          <a:p>
            <a:r>
              <a:rPr lang="en-US" altLang="en-US" sz="2800"/>
              <a:t>Conclusions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9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E8E8B94-2C8C-9B2F-05A9-157E216F1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Jabin White</a:t>
            </a:r>
            <a:endParaRPr lang="en-US" altLang="en-US" b="0" i="0">
              <a:latin typeface="Times New Roman" panose="02020603050405020304" pitchFamily="18" charset="0"/>
            </a:endParaRPr>
          </a:p>
        </p:txBody>
      </p:sp>
      <p:sp>
        <p:nvSpPr>
          <p:cNvPr id="308226" name="Rectangle 2">
            <a:extLst>
              <a:ext uri="{FF2B5EF4-FFF2-40B4-BE49-F238E27FC236}">
                <a16:creationId xmlns:a16="http://schemas.microsoft.com/office/drawing/2014/main" id="{61DD0DD9-AA14-E4DB-8642-47EA3C6EB8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Stories from the Front – Failure (Re-Engineering Nightmare)</a:t>
            </a:r>
          </a:p>
        </p:txBody>
      </p:sp>
      <p:sp>
        <p:nvSpPr>
          <p:cNvPr id="308227" name="Rectangle 3">
            <a:extLst>
              <a:ext uri="{FF2B5EF4-FFF2-40B4-BE49-F238E27FC236}">
                <a16:creationId xmlns:a16="http://schemas.microsoft.com/office/drawing/2014/main" id="{75274482-47A6-075B-A25A-A513D4AC2B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25-journal typesetting group working in Quark</a:t>
            </a:r>
          </a:p>
          <a:p>
            <a:r>
              <a:rPr lang="en-US" altLang="en-US"/>
              <a:t>Needed to get SGML output</a:t>
            </a:r>
          </a:p>
          <a:p>
            <a:r>
              <a:rPr lang="en-US" altLang="en-US"/>
              <a:t>Had structured editing tool to supply SGML into Quark</a:t>
            </a:r>
          </a:p>
          <a:p>
            <a:r>
              <a:rPr lang="en-US" altLang="en-US"/>
              <a:t>Needed to “keep” SGML codes in tact throughout pagination process</a:t>
            </a:r>
          </a:p>
          <a:p>
            <a:r>
              <a:rPr lang="en-US" altLang="en-US"/>
              <a:t>Tried to use tool to hide SGML tags within Quark, then maintain them on output</a:t>
            </a:r>
          </a:p>
          <a:p>
            <a:r>
              <a:rPr lang="en-US" altLang="en-US"/>
              <a:t>Too much technology, not enough thought about workflow</a:t>
            </a:r>
          </a:p>
          <a:p>
            <a:endParaRPr lang="en-US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8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8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0D96258-CB94-863C-8D27-061C1899F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Jabin White</a:t>
            </a:r>
            <a:endParaRPr lang="en-US" altLang="en-US" b="0" i="0">
              <a:latin typeface="Times New Roman" panose="02020603050405020304" pitchFamily="18" charset="0"/>
            </a:endParaRPr>
          </a:p>
        </p:txBody>
      </p:sp>
      <p:sp>
        <p:nvSpPr>
          <p:cNvPr id="309250" name="Rectangle 2">
            <a:extLst>
              <a:ext uri="{FF2B5EF4-FFF2-40B4-BE49-F238E27FC236}">
                <a16:creationId xmlns:a16="http://schemas.microsoft.com/office/drawing/2014/main" id="{68087814-7841-C021-AA2B-491DC9882C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Stories from the Front – Success (Drug Reference Conversion)</a:t>
            </a:r>
          </a:p>
        </p:txBody>
      </p:sp>
      <p:sp>
        <p:nvSpPr>
          <p:cNvPr id="309251" name="Rectangle 3">
            <a:extLst>
              <a:ext uri="{FF2B5EF4-FFF2-40B4-BE49-F238E27FC236}">
                <a16:creationId xmlns:a16="http://schemas.microsoft.com/office/drawing/2014/main" id="{694B67A2-7738-D035-7010-64DE8C6DA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Drug reference post-converted into SGML for previous edition</a:t>
            </a:r>
          </a:p>
          <a:p>
            <a:r>
              <a:rPr lang="en-US" altLang="en-US"/>
              <a:t>Needed to update and make pages</a:t>
            </a:r>
          </a:p>
          <a:p>
            <a:r>
              <a:rPr lang="en-US" altLang="en-US"/>
              <a:t>Trained staff of 3 editors on structured SGML editing tool</a:t>
            </a:r>
          </a:p>
          <a:p>
            <a:r>
              <a:rPr lang="en-US" altLang="en-US"/>
              <a:t>Close “application support” throughout the process</a:t>
            </a:r>
          </a:p>
          <a:p>
            <a:r>
              <a:rPr lang="en-US" altLang="en-US"/>
              <a:t>Delivered high-quality, semantic SGML on schedule</a:t>
            </a:r>
          </a:p>
          <a:p>
            <a:r>
              <a:rPr lang="en-US" altLang="en-US"/>
              <a:t>Pages composed and electronic product derived from same files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9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9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9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9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9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9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9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9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9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9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68FA245-90CB-8509-A2F8-EBB15588E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Jabin White</a:t>
            </a:r>
            <a:endParaRPr lang="en-US" altLang="en-US" b="0" i="0">
              <a:latin typeface="Times New Roman" panose="02020603050405020304" pitchFamily="18" charset="0"/>
            </a:endParaRPr>
          </a:p>
        </p:txBody>
      </p:sp>
      <p:sp>
        <p:nvSpPr>
          <p:cNvPr id="306178" name="Rectangle 2">
            <a:extLst>
              <a:ext uri="{FF2B5EF4-FFF2-40B4-BE49-F238E27FC236}">
                <a16:creationId xmlns:a16="http://schemas.microsoft.com/office/drawing/2014/main" id="{4F2AF67C-C6DA-F7CF-6EE9-C5B8015E92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Conclusions</a:t>
            </a:r>
          </a:p>
        </p:txBody>
      </p:sp>
      <p:sp>
        <p:nvSpPr>
          <p:cNvPr id="306179" name="Rectangle 3">
            <a:extLst>
              <a:ext uri="{FF2B5EF4-FFF2-40B4-BE49-F238E27FC236}">
                <a16:creationId xmlns:a16="http://schemas.microsoft.com/office/drawing/2014/main" id="{4EBA0B13-5ED4-55E2-21D1-C39E10B87A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People issues matter more than technology issues</a:t>
            </a:r>
          </a:p>
          <a:p>
            <a:r>
              <a:rPr lang="en-US" altLang="en-US"/>
              <a:t>Tools are getting better</a:t>
            </a:r>
          </a:p>
          <a:p>
            <a:r>
              <a:rPr lang="en-US" altLang="en-US"/>
              <a:t>Plenty of help available</a:t>
            </a:r>
          </a:p>
          <a:p>
            <a:r>
              <a:rPr lang="en-US" altLang="en-US"/>
              <a:t>Positives of conversion to “media neutral” format far outweigh the negatives</a:t>
            </a:r>
          </a:p>
          <a:p>
            <a:r>
              <a:rPr lang="en-US" altLang="en-US"/>
              <a:t>Positives of early conversion outweigh the negatives</a:t>
            </a:r>
          </a:p>
          <a:p>
            <a:r>
              <a:rPr lang="en-US" altLang="en-US"/>
              <a:t>It’s a marathon, not a sprint!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9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D88B5EA-6BDF-01CD-7E73-BB83D28D1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Jabin White</a:t>
            </a:r>
            <a:endParaRPr lang="en-US" altLang="en-US" b="0" i="0">
              <a:latin typeface="Times New Roman" panose="02020603050405020304" pitchFamily="18" charset="0"/>
            </a:endParaRPr>
          </a:p>
        </p:txBody>
      </p:sp>
      <p:sp>
        <p:nvSpPr>
          <p:cNvPr id="267266" name="Rectangle 2">
            <a:extLst>
              <a:ext uri="{FF2B5EF4-FFF2-40B4-BE49-F238E27FC236}">
                <a16:creationId xmlns:a16="http://schemas.microsoft.com/office/drawing/2014/main" id="{2A78A89F-4B5E-2B66-4310-8174FCA306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14363"/>
            <a:ext cx="7772400" cy="606425"/>
          </a:xfrm>
        </p:spPr>
        <p:txBody>
          <a:bodyPr/>
          <a:lstStyle/>
          <a:p>
            <a:r>
              <a:rPr lang="en-US" altLang="en-US"/>
              <a:t>Thank You</a:t>
            </a:r>
          </a:p>
        </p:txBody>
      </p:sp>
      <p:sp>
        <p:nvSpPr>
          <p:cNvPr id="267267" name="Rectangle 3">
            <a:extLst>
              <a:ext uri="{FF2B5EF4-FFF2-40B4-BE49-F238E27FC236}">
                <a16:creationId xmlns:a16="http://schemas.microsoft.com/office/drawing/2014/main" id="{C63B48E2-760B-9A59-8E7A-782FDA9C75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19400" y="2851150"/>
            <a:ext cx="4267200" cy="806450"/>
          </a:xfrm>
        </p:spPr>
        <p:txBody>
          <a:bodyPr/>
          <a:lstStyle/>
          <a:p>
            <a:r>
              <a:rPr lang="en-US" altLang="en-US" sz="3600"/>
              <a:t>Questions?</a:t>
            </a:r>
            <a:endParaRPr lang="en-US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8DBBFD9-4FB9-9536-F37F-15452A7D5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Jabin White</a:t>
            </a:r>
            <a:endParaRPr lang="en-US" altLang="en-US" b="0" i="0">
              <a:latin typeface="Times New Roman" panose="02020603050405020304" pitchFamily="18" charset="0"/>
            </a:endParaRPr>
          </a:p>
        </p:txBody>
      </p:sp>
      <p:sp>
        <p:nvSpPr>
          <p:cNvPr id="246786" name="Rectangle 2">
            <a:extLst>
              <a:ext uri="{FF2B5EF4-FFF2-40B4-BE49-F238E27FC236}">
                <a16:creationId xmlns:a16="http://schemas.microsoft.com/office/drawing/2014/main" id="{B7DB7771-2CF9-2B5D-6427-D4D13214A8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14363"/>
            <a:ext cx="7772400" cy="606425"/>
          </a:xfrm>
        </p:spPr>
        <p:txBody>
          <a:bodyPr/>
          <a:lstStyle/>
          <a:p>
            <a:r>
              <a:rPr lang="en-US" altLang="en-US"/>
              <a:t>Who Am I?</a:t>
            </a:r>
          </a:p>
        </p:txBody>
      </p:sp>
      <p:sp>
        <p:nvSpPr>
          <p:cNvPr id="246787" name="Rectangle 3">
            <a:extLst>
              <a:ext uri="{FF2B5EF4-FFF2-40B4-BE49-F238E27FC236}">
                <a16:creationId xmlns:a16="http://schemas.microsoft.com/office/drawing/2014/main" id="{4B9798D8-D622-C986-FBF5-73604B1EAA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352800"/>
          </a:xfrm>
        </p:spPr>
        <p:txBody>
          <a:bodyPr/>
          <a:lstStyle/>
          <a:p>
            <a:r>
              <a:rPr lang="en-US" altLang="en-US" sz="2000"/>
              <a:t>Started as Editorial Assistant, then DE</a:t>
            </a:r>
          </a:p>
          <a:p>
            <a:r>
              <a:rPr lang="en-US" altLang="en-US" sz="2000"/>
              <a:t>Learned SGML in 1995 at Mosby</a:t>
            </a:r>
          </a:p>
          <a:p>
            <a:r>
              <a:rPr lang="en-US" altLang="en-US" sz="2000"/>
              <a:t>Moved to Williams &amp; Wilkins in 1997, merged with L-R in ‘98 -- started “front-end” initiative</a:t>
            </a:r>
          </a:p>
          <a:p>
            <a:r>
              <a:rPr lang="en-US" altLang="en-US" sz="2000"/>
              <a:t>Unbound Medicine in 2000 as Content Specialist -- developing content for use on Palm, Web, anything</a:t>
            </a:r>
          </a:p>
          <a:p>
            <a:r>
              <a:rPr lang="en-US" altLang="en-US" sz="2000"/>
              <a:t>Harcourt Health Sciences in November, 2000, as Executive Director, Electronic Publishing Services</a:t>
            </a:r>
            <a:endParaRPr lang="en-US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8D8862A-97F7-8F6F-4B55-666EEEDAE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Jabin White</a:t>
            </a:r>
            <a:endParaRPr lang="en-US" altLang="en-US" b="0" i="0">
              <a:latin typeface="Times New Roman" panose="02020603050405020304" pitchFamily="18" charset="0"/>
            </a:endParaRPr>
          </a:p>
        </p:txBody>
      </p:sp>
      <p:sp>
        <p:nvSpPr>
          <p:cNvPr id="296962" name="Rectangle 2050">
            <a:extLst>
              <a:ext uri="{FF2B5EF4-FFF2-40B4-BE49-F238E27FC236}">
                <a16:creationId xmlns:a16="http://schemas.microsoft.com/office/drawing/2014/main" id="{4656FC45-D742-D322-5BC3-1BFAF08C66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Content Management?</a:t>
            </a:r>
          </a:p>
        </p:txBody>
      </p:sp>
      <p:sp>
        <p:nvSpPr>
          <p:cNvPr id="296963" name="Rectangle 2051">
            <a:extLst>
              <a:ext uri="{FF2B5EF4-FFF2-40B4-BE49-F238E27FC236}">
                <a16:creationId xmlns:a16="http://schemas.microsoft.com/office/drawing/2014/main" id="{8B51DD9E-731C-96AF-1C9C-E560C8F6F6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ability to author, edit, store, and publish your content anytime, anyplace, anywhere</a:t>
            </a:r>
          </a:p>
          <a:p>
            <a:r>
              <a:rPr lang="en-US" altLang="en-US"/>
              <a:t>Unfortunately, no “one size fits all” solution available</a:t>
            </a:r>
          </a:p>
          <a:p>
            <a:r>
              <a:rPr lang="en-US" altLang="en-US"/>
              <a:t>The toolbox</a:t>
            </a:r>
          </a:p>
          <a:p>
            <a:pPr lvl="1"/>
            <a:r>
              <a:rPr lang="en-US" altLang="en-US"/>
              <a:t>Content Management System</a:t>
            </a:r>
          </a:p>
          <a:p>
            <a:pPr lvl="1"/>
            <a:r>
              <a:rPr lang="en-US" altLang="en-US"/>
              <a:t>Data conversion abilities</a:t>
            </a:r>
          </a:p>
          <a:p>
            <a:pPr lvl="1"/>
            <a:r>
              <a:rPr lang="en-US" altLang="en-US"/>
              <a:t>Authoring/Editing Tools</a:t>
            </a:r>
          </a:p>
          <a:p>
            <a:pPr lvl="1"/>
            <a:r>
              <a:rPr lang="en-US" altLang="en-US"/>
              <a:t>Flexible publishing engines (print, Web, Palm, E-Book, WAP phone, text for licensing, etc.)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6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6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6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6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6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6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6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142A1C2-2102-0C68-680C-9B23B4A67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Jabin White</a:t>
            </a:r>
            <a:endParaRPr lang="en-US" altLang="en-US" b="0" i="0">
              <a:latin typeface="Times New Roman" panose="02020603050405020304" pitchFamily="18" charset="0"/>
            </a:endParaRPr>
          </a:p>
        </p:txBody>
      </p:sp>
      <p:sp>
        <p:nvSpPr>
          <p:cNvPr id="297986" name="Rectangle 2">
            <a:extLst>
              <a:ext uri="{FF2B5EF4-FFF2-40B4-BE49-F238E27FC236}">
                <a16:creationId xmlns:a16="http://schemas.microsoft.com/office/drawing/2014/main" id="{2FA04D75-FB79-E81D-B247-FFBB72D1C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Are Your Options?</a:t>
            </a:r>
          </a:p>
        </p:txBody>
      </p:sp>
      <p:sp>
        <p:nvSpPr>
          <p:cNvPr id="297987" name="Rectangle 3">
            <a:extLst>
              <a:ext uri="{FF2B5EF4-FFF2-40B4-BE49-F238E27FC236}">
                <a16:creationId xmlns:a16="http://schemas.microsoft.com/office/drawing/2014/main" id="{B250F484-3CD4-499E-8F20-1552886FEC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Content Management System</a:t>
            </a:r>
          </a:p>
          <a:p>
            <a:pPr lvl="1"/>
            <a:r>
              <a:rPr lang="en-US" altLang="en-US"/>
              <a:t>Analyze business requirements</a:t>
            </a:r>
          </a:p>
          <a:p>
            <a:pPr lvl="1"/>
            <a:r>
              <a:rPr lang="en-US" altLang="en-US"/>
              <a:t>Analyze “best of breed” tools vs. your needs</a:t>
            </a:r>
          </a:p>
          <a:p>
            <a:pPr lvl="1"/>
            <a:r>
              <a:rPr lang="en-US" altLang="en-US"/>
              <a:t>Make sure solution is flexible (Open Standard)</a:t>
            </a:r>
          </a:p>
          <a:p>
            <a:pPr lvl="1"/>
            <a:r>
              <a:rPr lang="en-US" altLang="en-US"/>
              <a:t>Get the end users involved</a:t>
            </a:r>
          </a:p>
          <a:p>
            <a:pPr lvl="1"/>
            <a:r>
              <a:rPr lang="en-US" altLang="en-US"/>
              <a:t>Watch out for sharks!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7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7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7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7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7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7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7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7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8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C796AE9-3C5D-68F8-CE6C-0A85B1DD2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Jabin White</a:t>
            </a:r>
            <a:endParaRPr lang="en-US" altLang="en-US" b="0" i="0">
              <a:latin typeface="Times New Roman" panose="02020603050405020304" pitchFamily="18" charset="0"/>
            </a:endParaRPr>
          </a:p>
        </p:txBody>
      </p:sp>
      <p:sp>
        <p:nvSpPr>
          <p:cNvPr id="301058" name="Rectangle 2">
            <a:extLst>
              <a:ext uri="{FF2B5EF4-FFF2-40B4-BE49-F238E27FC236}">
                <a16:creationId xmlns:a16="http://schemas.microsoft.com/office/drawing/2014/main" id="{1A98CBED-480A-D118-4BC6-6D16AF3049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Content Formats</a:t>
            </a:r>
          </a:p>
        </p:txBody>
      </p:sp>
      <p:sp>
        <p:nvSpPr>
          <p:cNvPr id="301059" name="Rectangle 3">
            <a:extLst>
              <a:ext uri="{FF2B5EF4-FFF2-40B4-BE49-F238E27FC236}">
                <a16:creationId xmlns:a16="http://schemas.microsoft.com/office/drawing/2014/main" id="{FED46DD1-CEC4-8656-291F-8A9E356B4F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only “guarantee” of having content available on any platform is SGML (Standard Generalized Markup Language) or XML (eXtensible Markup Language)</a:t>
            </a:r>
          </a:p>
          <a:p>
            <a:r>
              <a:rPr lang="en-US" altLang="en-US"/>
              <a:t>Takes commitment to re-engineering current tools and workflows from top of organization to the bottom</a:t>
            </a:r>
          </a:p>
          <a:p>
            <a:r>
              <a:rPr lang="en-US" altLang="en-US"/>
              <a:t>or…</a:t>
            </a:r>
          </a:p>
          <a:p>
            <a:r>
              <a:rPr lang="en-US" altLang="en-US"/>
              <a:t>Takes a good conversion vendor at the end of production cycle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5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C3BB0F-F928-C611-728D-67BDA5DE8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Jabin White</a:t>
            </a:r>
            <a:endParaRPr lang="en-US" altLang="en-US" b="0" i="0">
              <a:latin typeface="Times New Roman" panose="02020603050405020304" pitchFamily="18" charset="0"/>
            </a:endParaRPr>
          </a:p>
        </p:txBody>
      </p:sp>
      <p:graphicFrame>
        <p:nvGraphicFramePr>
          <p:cNvPr id="244738" name="Object 2">
            <a:hlinkClick r:id="" action="ppaction://ole?verb=0"/>
            <a:extLst>
              <a:ext uri="{FF2B5EF4-FFF2-40B4-BE49-F238E27FC236}">
                <a16:creationId xmlns:a16="http://schemas.microsoft.com/office/drawing/2014/main" id="{8A68A90C-B5D0-EBD7-17E8-6752D6CAE321}"/>
              </a:ext>
            </a:extLst>
          </p:cNvPr>
          <p:cNvGraphicFramePr>
            <a:graphicFrameLocks/>
          </p:cNvGraphicFramePr>
          <p:nvPr/>
        </p:nvGraphicFramePr>
        <p:xfrm>
          <a:off x="1706563" y="1208088"/>
          <a:ext cx="5672137" cy="358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S Org Chart" r:id="rId2" imgW="10198100" imgH="6451600" progId="OrgPlusWOPX.4">
                  <p:embed followColorScheme="full"/>
                </p:oleObj>
              </mc:Choice>
              <mc:Fallback>
                <p:oleObj name="MS Org Chart" r:id="rId2" imgW="10198100" imgH="6451600" progId="OrgPlusWOPX.4">
                  <p:embed followColorScheme="full"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6563" y="1208088"/>
                        <a:ext cx="5672137" cy="3586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4739" name="AutoShape 3">
            <a:extLst>
              <a:ext uri="{FF2B5EF4-FFF2-40B4-BE49-F238E27FC236}">
                <a16:creationId xmlns:a16="http://schemas.microsoft.com/office/drawing/2014/main" id="{7F5AFC46-FF32-0C2F-52C4-4BE801642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334000"/>
            <a:ext cx="3568700" cy="368300"/>
          </a:xfrm>
          <a:prstGeom prst="rightArrow">
            <a:avLst>
              <a:gd name="adj1" fmla="val 50000"/>
              <a:gd name="adj2" fmla="val 484528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4740" name="Rectangle 4">
            <a:extLst>
              <a:ext uri="{FF2B5EF4-FFF2-40B4-BE49-F238E27FC236}">
                <a16:creationId xmlns:a16="http://schemas.microsoft.com/office/drawing/2014/main" id="{201A4546-34DD-E831-0D07-D215A0AE1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257800"/>
            <a:ext cx="11287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altLang="en-US" i="0">
                <a:solidFill>
                  <a:schemeClr val="accent1"/>
                </a:solidFill>
              </a:rPr>
              <a:t>Hardest</a:t>
            </a:r>
            <a:endParaRPr lang="en-US" altLang="en-US" i="0">
              <a:solidFill>
                <a:schemeClr val="tx1"/>
              </a:solidFill>
            </a:endParaRPr>
          </a:p>
        </p:txBody>
      </p:sp>
      <p:sp>
        <p:nvSpPr>
          <p:cNvPr id="244741" name="Rectangle 5">
            <a:extLst>
              <a:ext uri="{FF2B5EF4-FFF2-40B4-BE49-F238E27FC236}">
                <a16:creationId xmlns:a16="http://schemas.microsoft.com/office/drawing/2014/main" id="{86F79C1A-1DC5-B7AA-702D-DEFF82882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1313" y="5257800"/>
            <a:ext cx="10429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altLang="en-US" i="0">
                <a:solidFill>
                  <a:schemeClr val="accent1"/>
                </a:solidFill>
              </a:rPr>
              <a:t>Easiest</a:t>
            </a:r>
            <a:endParaRPr lang="en-US" altLang="en-US" i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3EC7D37-5A47-5540-687B-F450D8FED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Jabin White</a:t>
            </a:r>
            <a:endParaRPr lang="en-US" altLang="en-US" b="0" i="0">
              <a:latin typeface="Times New Roman" panose="02020603050405020304" pitchFamily="18" charset="0"/>
            </a:endParaRPr>
          </a:p>
        </p:txBody>
      </p:sp>
      <p:sp>
        <p:nvSpPr>
          <p:cNvPr id="300034" name="Rectangle 1026">
            <a:extLst>
              <a:ext uri="{FF2B5EF4-FFF2-40B4-BE49-F238E27FC236}">
                <a16:creationId xmlns:a16="http://schemas.microsoft.com/office/drawing/2014/main" id="{A474D6CD-50DD-25D1-750D-85AAA46F28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 Conversion</a:t>
            </a:r>
          </a:p>
        </p:txBody>
      </p:sp>
      <p:sp>
        <p:nvSpPr>
          <p:cNvPr id="300035" name="Rectangle 1027">
            <a:extLst>
              <a:ext uri="{FF2B5EF4-FFF2-40B4-BE49-F238E27FC236}">
                <a16:creationId xmlns:a16="http://schemas.microsoft.com/office/drawing/2014/main" id="{F2528C77-C4A2-7AC5-7A10-B823844654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There’s nothing like a good conversion vendor</a:t>
            </a:r>
          </a:p>
          <a:p>
            <a:pPr lvl="1"/>
            <a:r>
              <a:rPr lang="en-US" altLang="en-US"/>
              <a:t>A good conversion vendor can get your content from anything to anything</a:t>
            </a:r>
          </a:p>
          <a:p>
            <a:pPr lvl="1"/>
            <a:r>
              <a:rPr lang="en-US" altLang="en-US"/>
              <a:t>Short turnaround time, high quality, and low price (pick any two)</a:t>
            </a:r>
          </a:p>
          <a:p>
            <a:pPr lvl="1"/>
            <a:r>
              <a:rPr lang="en-US" altLang="en-US"/>
              <a:t>No matter how good your internal systems are, you’ll always have conversion issues</a:t>
            </a:r>
          </a:p>
          <a:p>
            <a:r>
              <a:rPr lang="en-US" altLang="en-US"/>
              <a:t>“When” you convert is as much a personal decision as CMS and authoring/editing tools</a:t>
            </a:r>
          </a:p>
          <a:p>
            <a:r>
              <a:rPr lang="en-US" altLang="en-US"/>
              <a:t>Analyze fiscal impact at different stages of production cycle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0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0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0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0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0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0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501EE32-D0E1-E674-5389-A2846C3B1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Jabin White</a:t>
            </a:r>
            <a:endParaRPr lang="en-US" altLang="en-US" b="0" i="0">
              <a:latin typeface="Times New Roman" panose="02020603050405020304" pitchFamily="18" charset="0"/>
            </a:endParaRPr>
          </a:p>
        </p:txBody>
      </p:sp>
      <p:sp>
        <p:nvSpPr>
          <p:cNvPr id="229378" name="Rectangle 2">
            <a:extLst>
              <a:ext uri="{FF2B5EF4-FFF2-40B4-BE49-F238E27FC236}">
                <a16:creationId xmlns:a16="http://schemas.microsoft.com/office/drawing/2014/main" id="{185FA7B6-5182-BB19-1EFC-CBC82BD3DE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792163"/>
            <a:ext cx="7772400" cy="790575"/>
          </a:xfrm>
        </p:spPr>
        <p:txBody>
          <a:bodyPr/>
          <a:lstStyle/>
          <a:p>
            <a:r>
              <a:rPr lang="en-US" altLang="en-US"/>
              <a:t>When to Convert?</a:t>
            </a:r>
          </a:p>
        </p:txBody>
      </p:sp>
      <p:sp>
        <p:nvSpPr>
          <p:cNvPr id="229379" name="Rectangle 3">
            <a:extLst>
              <a:ext uri="{FF2B5EF4-FFF2-40B4-BE49-F238E27FC236}">
                <a16:creationId xmlns:a16="http://schemas.microsoft.com/office/drawing/2014/main" id="{7883B127-6FDE-A092-EC15-65A4239E71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648200"/>
          </a:xfrm>
        </p:spPr>
        <p:txBody>
          <a:bodyPr/>
          <a:lstStyle/>
          <a:p>
            <a:r>
              <a:rPr lang="en-US" altLang="en-US" sz="2000"/>
              <a:t>In general terms, the earlier, the better</a:t>
            </a:r>
          </a:p>
          <a:p>
            <a:r>
              <a:rPr lang="en-US" altLang="en-US" sz="2000"/>
              <a:t>Human beings doing markup will always provide smarter tagging than machines</a:t>
            </a:r>
          </a:p>
          <a:p>
            <a:r>
              <a:rPr lang="en-US" altLang="en-US" sz="2000"/>
              <a:t>Costs absorbed during “traditional” editing process</a:t>
            </a:r>
          </a:p>
          <a:p>
            <a:r>
              <a:rPr lang="en-US" altLang="en-US" sz="2000"/>
              <a:t>More timely delivery of final files to web</a:t>
            </a:r>
          </a:p>
          <a:p>
            <a:r>
              <a:rPr lang="en-US" altLang="en-US" sz="2000"/>
              <a:t>Greater file flexibility allows publishers to take advantage of technology for peer review, proof review, etc.</a:t>
            </a:r>
            <a:endParaRPr lang="en-US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 build="p" autoUpdateAnimBg="0"/>
    </p:bldLst>
  </p:timing>
</p:sld>
</file>

<file path=ppt/theme/theme1.xml><?xml version="1.0" encoding="utf-8"?>
<a:theme xmlns:a="http://schemas.openxmlformats.org/drawingml/2006/main" name="globe_pot">
  <a:themeElements>
    <a:clrScheme name="globe_pot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lobe_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globe_po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e_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_po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e_po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e_po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e_po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e_po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F:\Documents and Settings\Jabin White\My Documents\ppt backgrounds\globe_pot.pot</Template>
  <TotalTime>8506</TotalTime>
  <Words>1161</Words>
  <Application>Microsoft Macintosh PowerPoint</Application>
  <PresentationFormat>On-screen Show (4:3)</PresentationFormat>
  <Paragraphs>201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Times New Roman</vt:lpstr>
      <vt:lpstr>Arial</vt:lpstr>
      <vt:lpstr>globe_pot</vt:lpstr>
      <vt:lpstr>MS Organization Chart 2.0</vt:lpstr>
      <vt:lpstr>Microsoft Clip Gallery</vt:lpstr>
      <vt:lpstr>Content Convergence: Formats and Functionality</vt:lpstr>
      <vt:lpstr>Agenda</vt:lpstr>
      <vt:lpstr>Who Am I?</vt:lpstr>
      <vt:lpstr>What Is Content Management?</vt:lpstr>
      <vt:lpstr>What Are Your Options?</vt:lpstr>
      <vt:lpstr>Content Formats</vt:lpstr>
      <vt:lpstr>PowerPoint Presentation</vt:lpstr>
      <vt:lpstr>Data Conversion</vt:lpstr>
      <vt:lpstr>When to Convert?</vt:lpstr>
      <vt:lpstr>Decisions, Decisions</vt:lpstr>
      <vt:lpstr>Authoring/Editing Tools</vt:lpstr>
      <vt:lpstr>Flexible Publishing Engines</vt:lpstr>
      <vt:lpstr>The dream production cycle</vt:lpstr>
      <vt:lpstr>Lessons Learned</vt:lpstr>
      <vt:lpstr>Editorial &amp; Production</vt:lpstr>
      <vt:lpstr>Who Tags?</vt:lpstr>
      <vt:lpstr>The Proof Problem</vt:lpstr>
      <vt:lpstr>Front-end SGML Publishing</vt:lpstr>
      <vt:lpstr>War Stories</vt:lpstr>
      <vt:lpstr>Stories from the Front – Failure (Re-Engineering Nightmare)</vt:lpstr>
      <vt:lpstr>Stories from the Front – Success (Drug Reference Conversion)</vt:lpstr>
      <vt:lpstr>Conclusions</vt:lpstr>
      <vt:lpstr>Thank You</vt:lpstr>
    </vt:vector>
  </TitlesOfParts>
  <Company>CALIAN-HST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Jabin White</dc:title>
  <dc:creator>Digital HiNote VP</dc:creator>
  <cp:lastModifiedBy>Jabin White</cp:lastModifiedBy>
  <cp:revision>413</cp:revision>
  <cp:lastPrinted>1999-06-28T23:12:25Z</cp:lastPrinted>
  <dcterms:created xsi:type="dcterms:W3CDTF">1999-01-20T23:38:22Z</dcterms:created>
  <dcterms:modified xsi:type="dcterms:W3CDTF">2023-08-16T13:28:03Z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55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jabin@jabin.com</vt:lpwstr>
  </property>
  <property fmtid="{D5CDD505-2E9C-101B-9397-08002B2CF9AE}" pid="8" name="HomePage">
    <vt:lpwstr>http://www.jabin.com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F:\Documents and Settings\Jabin White\My Documents\sspfall\web</vt:lpwstr>
  </property>
</Properties>
</file>